
<file path=[Content_Types].xml><?xml version="1.0" encoding="utf-8"?>
<Types xmlns="http://schemas.openxmlformats.org/package/2006/content-types">
  <Default Extension="fntdata" ContentType="application/x-fontdata"/>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embeddedFontLst>
    <p:embeddedFont>
      <p:font typeface="Inter" panose="02000503000000020004" pitchFamily="2" charset="0"/>
      <p:regular r:id="rId24"/>
      <p:bold r:id="rId25"/>
      <p:italic r:id="rId26"/>
      <p:boldItalic r:id="rId27"/>
    </p:embeddedFont>
    <p:embeddedFont>
      <p:font typeface="Inter ExtraBold" panose="02000503000000020004" pitchFamily="2" charset="0"/>
      <p:regular r:id="rId28"/>
      <p:bold r:id="rId29"/>
      <p:italic r:id="rId30"/>
      <p:boldItalic r:id="rId31"/>
    </p:embeddedFont>
    <p:embeddedFont>
      <p:font typeface="Inter Light" panose="02000503000000020004" pitchFamily="2" charset="0"/>
      <p:regular r:id="rId32"/>
      <p:bold r:id="rId33"/>
      <p:italic r:id="rId34"/>
      <p:boldItalic r:id="rId35"/>
    </p:embeddedFont>
    <p:embeddedFont>
      <p:font typeface="Inter Medium" panose="02000503000000020004" pitchFamily="2" charset="0"/>
      <p:regular r:id="rId36"/>
      <p:bold r:id="rId37"/>
      <p:italic r:id="rId38"/>
      <p:boldItalic r:id="rId39"/>
    </p:embeddedFont>
    <p:embeddedFont>
      <p:font typeface="Inter Tight" pitchFamily="2" charset="0"/>
      <p:regular r:id="rId40"/>
      <p:bold r:id="rId41"/>
      <p:italic r:id="rId42"/>
      <p:boldItalic r:id="rId43"/>
    </p:embeddedFont>
    <p:embeddedFont>
      <p:font typeface="Inter Tight Medium"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65"/>
    <p:restoredTop sz="76686"/>
  </p:normalViewPr>
  <p:slideViewPr>
    <p:cSldViewPr snapToGrid="0">
      <p:cViewPr varScale="1">
        <p:scale>
          <a:sx n="186" d="100"/>
          <a:sy n="186" d="100"/>
        </p:scale>
        <p:origin x="824"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font" Target="fonts/font19.fntdata"/><Relationship Id="rId47" Type="http://schemas.openxmlformats.org/officeDocument/2006/relationships/font" Target="fonts/font24.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6.fntdata"/><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45" Type="http://schemas.openxmlformats.org/officeDocument/2006/relationships/font" Target="fonts/font2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font" Target="fonts/font20.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46" Type="http://schemas.openxmlformats.org/officeDocument/2006/relationships/font" Target="fonts/font23.fntdata"/><Relationship Id="rId20" Type="http://schemas.openxmlformats.org/officeDocument/2006/relationships/slide" Target="slides/slide19.xml"/><Relationship Id="rId41"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382596816f0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382596816f0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9b884145be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9b884145be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Now, this is a gratuitous sidebar/bonus tidbit that I really debated including in this segment, but it’s just one of my favorite features and I like to show it off whenever I can.</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r>
              <a:rPr lang="en">
                <a:solidFill>
                  <a:schemeClr val="dk1"/>
                </a:solidFill>
              </a:rPr>
              <a:t>Remember that example a couple videos ago about the sponsor that’s going to share your event link? One of the really cool things you can do is utilize Swoogo’s conditional logic to customize the website experience for anyone who’s using that link! So you can see here I’ve created a text box that’s only visible if Link Reference EQUAL TO sponsor name, as a way to welcome folks that are coming from that link and make their experience that much more personalized.</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9cef6ab7c3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9cef6ab7c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Okay. Before we wrap on phase 1, I’m acknowledging that we just covered 1) quite a few data points available to capture from the get go, 2) how to make sure you’re collecting them, and 3) what they can do for you as an event builder. I want to pause and show you The Where: where you can access and analyze all of this before we move onto the next phase.</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All of that invitation email reporting, page visit information from Swoogo Analytics, as well as the usage of your URLs containing tracking fields, is all captured in our native Swoogo reporting. In this video you can see how simple it is both generate and customize any of the report types we offer, as well as pull those values into your reports.</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You can also see how we can share any custom report you build in Swoogo with folks that don’t necessarily have Swoogo access, via the Direct Link option. You can even schedule these reports to go out on a regular basis to whoever your key stakeholders are – you can imagine your marketing team shifting strategy based on what’s working and what’s not with access to this data</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 We also now allow you to pull tracking fields into our dashlet visualizations to easily see which of your marketing channels or sales reps are bringing the most people to your event. The best thing? These custom dashboards can also be shared in the same way our reports are!</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9d79fb0e3c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9d79fb0e3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Now, we’re shifting to the post-reg, pre-event phase. Swoogo and any third-party analytics tools are continuing to track page views, so if your attendees are coming back to modify their registrations or answer more questions as a part of a progressive registration, we can get continued insight there without needing to set anything else up. So in this phase, the one </a:t>
            </a:r>
            <a:r>
              <a:rPr lang="en" i="1">
                <a:solidFill>
                  <a:schemeClr val="dk1"/>
                </a:solidFill>
              </a:rPr>
              <a:t>additional</a:t>
            </a:r>
            <a:r>
              <a:rPr lang="en">
                <a:solidFill>
                  <a:schemeClr val="dk1"/>
                </a:solidFill>
              </a:rPr>
              <a:t> thing we can track here are our campaign metrics around any follow-up emails you’re sending. Luckily, these are all already automatically being collected by Swoogo, and so we just need to make sure we’re looking in the right place and taking the right actions to surface it all.</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9d79fb0e3c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9d79fb0e3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Registration email statistics can be found in a few places. The first is under the Communicate tab. Under Notifications &amp; Reminders, you’ll find a Reports section that will show you, high level, each email you’ve sent out and the statistics behind that specific email send. Think total recipients, opens, clicks, bounces, unsubscribes, etc. This will help you understand overall email performance, and each of those numbers on that high level report can be clicked to drill into the data and understand why a given email might have a high bounce rate.</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Now, if you want to see more than just stats around your manually-sent notifications and reminders, if you navigate to the Reports tab, you can create a custom Registration Email Report that will show you every individual email sent from your event: automated emails like confirmation and modification emails, and any manually sent notifications, all on an attendee by attendee basis for you to really dig deep into individual email sends if needed. Same thing applies – this can help identify if your confirmation emails aren’t being sent out properly so that you can quickly course-correct and make sure attendees are seeing the communications you worked so hard on crafting.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9d79fb0e3c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9d79fb0e3c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See? I told you Phase 2 would be quick. This one will be, too, as we’re really just highlighting how you can use sessions and session check-ins to your advantage as your event is actually happening.</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9d79fb0e3c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9d79fb0e3c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Session statistics are about as valuable as you make them out to be. Of course, you’re probably already using sessions in your events to populate agendas. Checking people into those sessions onsite at your event is a great metric to ensure follow-up content goes to the right people, as well as just generally judging popularity of a given session topic for future reference – luckily, checking people into sessions can easily be done using our Go Onsite app.</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And for virtual events using virtual sessions, the action of joining said virtual session room checks attendees in automatically, so there’s no further action needed there – we’ll capture when a virtual attendee joins, how long they stay for, and when they leave, all without any additional action necessary (besides Swoogo Analytics being on!).</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But did you know you can take the logic of sessions one step further? For example, why not use sessions as a method of tracking gift or giveaway pickups?</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Just create a giveaway “session” hidden from your agendas and session pickers, then use Go Onsite to “check people in” to that “session” once they claim a giveaway. This way you can make sure people aren’t circling back to claim more than what they’re allowed, and also use session “attendance” data to maybe follow-up with a marketing communication: “Hey, how’s that free swag bag sponsored by our partner treating you? Did you know we’re running X promotion with them? Check it out!”</a:t>
            </a:r>
            <a:endParaRPr>
              <a:solidFill>
                <a:schemeClr val="dk1"/>
              </a:solidFill>
            </a:endParaRPr>
          </a:p>
          <a:p>
            <a:pPr marL="0" lvl="0" indent="0" algn="l" rtl="0">
              <a:spcBef>
                <a:spcPts val="0"/>
              </a:spcBef>
              <a:spcAft>
                <a:spcPts val="0"/>
              </a:spcAft>
              <a:buClr>
                <a:schemeClr val="dk1"/>
              </a:buClr>
              <a:buSzPts val="1100"/>
              <a:buFont typeface="Arial"/>
              <a:buNone/>
            </a:pPr>
            <a:br>
              <a:rPr lang="en">
                <a:solidFill>
                  <a:schemeClr val="dk1"/>
                </a:solidFill>
              </a:rPr>
            </a:br>
            <a:r>
              <a:rPr lang="en">
                <a:solidFill>
                  <a:schemeClr val="dk1"/>
                </a:solidFill>
              </a:rPr>
              <a:t>You can use the same concept for tracking day-by-day attendance at a multi-day event, checking into an activation or booth, and any other myriad use case you can think of. Session analytics can be a gold mine if you’re using them in these ways!</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9d79fb0e3c_0_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9d79fb0e3c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Last but not least: the final phase. Again, a quick one, because I know you all already know what the biggest datamine is here: post-event surveys.</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9d79fb0e3c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9d79fb0e3c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Running your post-event surveys through Swoogo has the benefit of tying those responses to the original registrant record, so that you can </a:t>
            </a:r>
            <a:r>
              <a:rPr lang="en" i="1">
                <a:solidFill>
                  <a:schemeClr val="dk1"/>
                </a:solidFill>
              </a:rPr>
              <a:t>truly</a:t>
            </a:r>
            <a:r>
              <a:rPr lang="en">
                <a:solidFill>
                  <a:schemeClr val="dk1"/>
                </a:solidFill>
              </a:rPr>
              <a:t> see everything in one place. I’ll get into the specifics of how to create a post-event survey using Swoogo in the next slide, but basically, when you add a modify reg form widget to a page, populate it with post-event survey questions, and link your attendees to it, they’re effectively “editing” their existing registration records to answer more questions so you can see exactly who gave you what feedback and everything about their attendee journey that led to those results: their link reference or UTM, the invitation email that led them there, what pages they viewed while registering, their email interaction history, their sessions selected and attended, and their feedback… all in Swoogo.</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9e4dfa9c0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9e4dfa9c0e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8e2389b6bb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8e2389b6bb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Okay, we’re almost at the finish line here. You’ve set your event up from the start to gather the right data. You’ve sent invitations and reminders from Swoogo, you’ve created link references and captured UTMs, you’ve enabled Swoogo and other analytics platforms, you’ve checked folks into not only the event but individual sessions, and you’ve collected post-event survey results. AND you’ve got it all available to you in Swoogo in numerous reports.</a:t>
            </a:r>
            <a:endParaRPr/>
          </a:p>
          <a:p>
            <a:pPr marL="0" lvl="0" indent="0" algn="l" rtl="0">
              <a:spcBef>
                <a:spcPts val="0"/>
              </a:spcBef>
              <a:spcAft>
                <a:spcPts val="0"/>
              </a:spcAft>
              <a:buNone/>
            </a:pPr>
            <a:endParaRPr/>
          </a:p>
          <a:p>
            <a:pPr marL="0" lvl="0" indent="0" algn="l" rtl="0">
              <a:spcBef>
                <a:spcPts val="0"/>
              </a:spcBef>
              <a:spcAft>
                <a:spcPts val="0"/>
              </a:spcAft>
              <a:buNone/>
            </a:pPr>
            <a:r>
              <a:rPr lang="en"/>
              <a:t>Problem: your stakeholders don’t have Swoogo user licenses. How do put this data to work and demonstrate ROI?</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30901d6577d_0_1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30901d6577d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rgbClr val="262966"/>
                </a:solidFill>
                <a:latin typeface="Inter"/>
                <a:ea typeface="Inter"/>
                <a:cs typeface="Inter"/>
                <a:sym typeface="Inter"/>
              </a:rPr>
              <a:t>An event’s success shouldn’t be a guessing game. In this workshop, I’m going to dive a little deeper into what my pal Mike and I just spoke about and show you how to gather and harvest all of the data that lives in your Swoogo-hosted events to turn it into the kind of insights that both wow your stakeholders and execs (which will hopefully translate to bigger budgets for future events) and shape smarter strategies for future events. Track what matters, report smarter, and demonstrate the ROI of all of those late nights, early mornings, and 16 hour work days. Because let’s be real: you’re all working too hard for it to all be for nothing. Let’s put that data to work!</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8e2389b6bb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8e2389b6bb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 mentioned this in the recap of Phase 1, where our Swoogo reports can be shared out to external folks, and even scheduled to be sent on regular bases to the right people: marketers, planners, executives, vendors, you name it. That’s the easy part. But what about people who need more from their data than another spreadsheet?</a:t>
            </a:r>
            <a:endParaRPr/>
          </a:p>
          <a:p>
            <a:pPr marL="0" lvl="0" indent="0" algn="l" rtl="0">
              <a:spcBef>
                <a:spcPts val="0"/>
              </a:spcBef>
              <a:spcAft>
                <a:spcPts val="0"/>
              </a:spcAft>
              <a:buNone/>
            </a:pPr>
            <a:endParaRPr/>
          </a:p>
          <a:p>
            <a:pPr marL="0" lvl="0" indent="0" algn="l" rtl="0">
              <a:spcBef>
                <a:spcPts val="0"/>
              </a:spcBef>
              <a:spcAft>
                <a:spcPts val="0"/>
              </a:spcAft>
              <a:buNone/>
            </a:pPr>
            <a:r>
              <a:rPr lang="en"/>
              <a:t>The good news is Swoogo natively integrates with the most popular CRMs out there: Salesforce, Marketo, and HubSpot. We can send over all of that precious data you worked so hard to gather to those tools so that you can make that data truly work for your GTM teams. Tie event attendance to leads and contacts and demonstrate how those touchpoints led to a sale, renewal, or expansion. Understand which events are most effective and drive conversions. Make your events speak louder than their ticket sales, because your events are marketing tools and should be reported on as such!</a:t>
            </a:r>
            <a:endParaRPr/>
          </a:p>
          <a:p>
            <a:pPr marL="0" lvl="0" indent="0" algn="l" rtl="0">
              <a:spcBef>
                <a:spcPts val="0"/>
              </a:spcBef>
              <a:spcAft>
                <a:spcPts val="0"/>
              </a:spcAft>
              <a:buNone/>
            </a:pPr>
            <a:endParaRPr/>
          </a:p>
          <a:p>
            <a:pPr marL="0" lvl="0" indent="0" algn="l" rtl="0">
              <a:spcBef>
                <a:spcPts val="0"/>
              </a:spcBef>
              <a:spcAft>
                <a:spcPts val="0"/>
              </a:spcAft>
              <a:buNone/>
            </a:pPr>
            <a:r>
              <a:rPr lang="en"/>
              <a:t>Are you using a different CRM or tool that we don’t natively integrate with? That’s cool too – </a:t>
            </a:r>
            <a:r>
              <a:rPr lang="en">
                <a:solidFill>
                  <a:schemeClr val="dk1"/>
                </a:solidFill>
              </a:rPr>
              <a:t>you can use Zapier, which allows you to connect with any other Zapier-compatible platform without needing to know how to code, or if you want to get </a:t>
            </a:r>
            <a:r>
              <a:rPr lang="en" i="1">
                <a:solidFill>
                  <a:schemeClr val="dk1"/>
                </a:solidFill>
              </a:rPr>
              <a:t>really</a:t>
            </a:r>
            <a:r>
              <a:rPr lang="en">
                <a:solidFill>
                  <a:schemeClr val="dk1"/>
                </a:solidFill>
              </a:rPr>
              <a:t> fancy, </a:t>
            </a:r>
            <a:r>
              <a:rPr lang="en"/>
              <a:t>Swoogo’s APIs </a:t>
            </a:r>
            <a:r>
              <a:rPr lang="en">
                <a:solidFill>
                  <a:schemeClr val="dk1"/>
                </a:solidFill>
              </a:rPr>
              <a:t>and our recently-expanded webhook functionality are effectively robust enough to integrate with any tool you want to send Swoogo data to – wherever it needs to be to tell your story.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9d79fb0e3c_0_2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9d79fb0e3c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9ae0bcbe9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9ae0bcbe9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So, again, I want to bring it back to the framing of the attendee journey, because otherwise I’d just be throwing a bunch of non-contextual jargon at you and I don’t want you nodding off on me. We start with general interest and initial registration, the lead up to your event, the event itself, and finally the post-event debriefing. Through each of these phases, I’m going to show you three things: reiterate the data that there is to gather, how to capture and report on it, and talk through some more examples of why those data points matter.</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82580f955_0_2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082580f955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first step in the journey is an often overlooked data mine, especially when you’re rushing to get your event launched. The data found here can be invaluable when refining your marketing strategy to drive registration, and it can also to help actually shape your event without overtly asking questions like “what would you like to see?” on your registration form. While that’s not a bad option, you don’t always have the luxury of being able to ask for much more than someone’s basic details, so let’s see how we can discreetly get some valuable information without your attendees ever knowing.</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8e2389b6bb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8e2389b6bb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one may be the most obvious, but it’s worth mentioning because I know that not everyone sends initial marketing about their events via Swoogo. You can easily view click-rates, invitation accepts vs declines, and other email performance stats all within Swoogo’s invitation email reporting. This is available in two places: under the Communicate tab &gt; Invitations &gt; Reports, where you can see a high-level overview of every invitation email blast you send out, as well as under the Reports tab where you can create a custom Invitation Email report to see more granular send data on an attendee-by-attendee basis. And while it’s true that a dedicated email marketing tool might provide some more insightful analytics, Swoogo’s invitation email analytics can also now be visualized in our new combined invitation-to-registration report, where you can holistically see the attendee’s entire journey from invitation to registration and uncover trends – for example, maybe through some data analysis, you realize that those invited via a specific campaign were more likely to purchase a special add-on session, or are more likely to convert to a qualified lead in your CRM. More on that in a bit.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9cef6ab7c3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9cef6ab7c3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Next up: analytics. Now we’re getting somewhere.</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None/>
            </a:pPr>
            <a:r>
              <a:rPr lang="en" sz="1000">
                <a:solidFill>
                  <a:schemeClr val="dk1"/>
                </a:solidFill>
              </a:rPr>
              <a:t>As a general rule of thumb, barring any legal hurdles or GDPR restrictions, you should always have Swoogo Analytics enabled. Swoogo Analytics offers the basics: use it to uncover insights about your reg form flow, find pain points and why you might have so many incomplete registrations, and refine your website and reg form accordingly. Pro tip: it’ll also help our Support team if you ever need to reach out to them regarding attendees having issues registering!</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You can go even deeper with tools like Google Analytics, Tag Manager, Facebook Pixel, or any other third-party analytics tool like AEM that’s integrated via JavaScript Snippets. Not only can we see details about those who don’t register, we can get a more holistic view of what pages are most popular. Maybe you’re getting a lot of interest on a particular speaker or session details page. You might end up wanting to highlight that a little more in your marketing to drive even more interest, or you might adjust your event’s session schedule to ensure that a particularly popular session is in a more prime time slot.</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9cef6ab7c3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9cef6ab7c3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Now, the meatiest thing you can do right from the get go to set yourself up for success is utilizing tracking codes in the URLs you’re sharing out to potential attendees. You ever try to copy/paste a link to a website and it’s a horrendously long and horrifyingly ugly URL? Well, it’s like that for a reason – any organization worth their salt is trying to understand who is visiting their website and why so they can better strategize around what’s working and for whom it’s working for, and now you can too!</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Swoogo’s native Link Reference field unlocks this functionality, but we can also ingest the UTM codes your marketing team might already be injecting into your URLs, as well as any custom tracking codes your organization might utilize. These can help you really easily understand what marketing channels are working, and what kind of attendees or personas you’re attracting. You can also use tracking codes creatively – for example, when registering for this very event, Uncon, you might have received a special link from one of our account executives or account managers with their name in it – that was a tracking code, used to measure and incentivize my teammates to drive more registrations for this very event.</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9ae0bcbe96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9ae0bcbe96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Now tracking codes can be a bit hard to conceptualize and require some configuration in advance, so I want to take a moment to dive a little deeper and show y’all how to set these up.</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Let’s start with the basic option – Swoogo’s native Link References. Adding and capturing link references in URLs to your events is super easy – in fact, they actually don’t require any configuration at all. If you share a link to your event with the syntax “?ref=something”, we’ll capture it in Swoogo automatically. If I lost you there, don’t worry. What I’m showing here in this video is our Link Builder tool under the Manage tab, where you can easily create links to your event that include a link reference. Context: let’s call back to what Mike had mentioned in the previous session, and say for example you have an event sponsor that wants to share your event link – you can create a link in the Link Builder, add that sponsor’s name as the link reference, and if you want, even pre-populate a discount code or special registrant type. Other than being in the URL, that Link Reference value is more or less invisible, and then captured on an attendee’s registration record if they register using that link, so you can analyze who came to your event using that specific link and understand where you might want to focus more marketing efforts.</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9cef6ab7c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9cef6ab7c3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UTMs, which stands for “Urchin” tracking module by the way, as well as custom tracking codes, take the general logic of our native Link References one step further.</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These fancy sea creatures, I mean tracking codes, can feed into tools like Google Analytics to enrich those datasets a bit more, which is awesome. But on top of that, similar to our Link References, they work double-duty and can also be captured on a Swoogo registration record! Just not automatically. You’ll just need to make sure that your Swoogo account is set up to capture those values, which is what I’m showing in this video here. You effectively create the UTMs as custom fields in your Account Hub, though don’t worry – they’ll never actually be visible to registrants – tracking fields, like our Link Reference field, all work silently in the background. Once they’re set up, either your marketing team is providing you with URLs with UTMs in them, or you can create your own again using our Link Builder! You can even mix and match UTMs with Swoogo’s Link References if you want. Track away! Just don’t get creepy about it.</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Also, one last little pro tip: UTMs are case sensitive, so be aware of that if you’re creating them on your own in the Link Builder if you want your analytics to be nice and clean!</a:t>
            </a:r>
            <a:endParaRPr sz="1000">
              <a:solidFill>
                <a:schemeClr val="dk1"/>
              </a:solidFill>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1.png"/><Relationship Id="rId5" Type="http://schemas.openxmlformats.org/officeDocument/2006/relationships/image" Target="../media/image1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5"/>
        <p:cNvGrpSpPr/>
        <p:nvPr/>
      </p:nvGrpSpPr>
      <p:grpSpPr>
        <a:xfrm>
          <a:off x="0" y="0"/>
          <a:ext cx="0" cy="0"/>
          <a:chOff x="0" y="0"/>
          <a:chExt cx="0" cy="0"/>
        </a:xfrm>
      </p:grpSpPr>
      <p:sp>
        <p:nvSpPr>
          <p:cNvPr id="66" name="Google Shape;66;p14"/>
          <p:cNvSpPr txBox="1"/>
          <p:nvPr/>
        </p:nvSpPr>
        <p:spPr>
          <a:xfrm>
            <a:off x="2900247" y="3487780"/>
            <a:ext cx="3529200" cy="4890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500">
                <a:solidFill>
                  <a:schemeClr val="dk1"/>
                </a:solidFill>
                <a:latin typeface="Inter Tight Medium"/>
                <a:ea typeface="Inter Tight Medium"/>
                <a:cs typeface="Inter Tight Medium"/>
                <a:sym typeface="Inter Tight Medium"/>
              </a:rPr>
              <a:t>Customer Success Manager</a:t>
            </a:r>
            <a:endParaRPr sz="1500">
              <a:solidFill>
                <a:schemeClr val="dk1"/>
              </a:solidFill>
              <a:latin typeface="Inter Tight Medium"/>
              <a:ea typeface="Inter Tight Medium"/>
              <a:cs typeface="Inter Tight Medium"/>
              <a:sym typeface="Inter Tight Medium"/>
            </a:endParaRPr>
          </a:p>
        </p:txBody>
      </p:sp>
      <p:sp>
        <p:nvSpPr>
          <p:cNvPr id="67" name="Google Shape;67;p14"/>
          <p:cNvSpPr txBox="1"/>
          <p:nvPr/>
        </p:nvSpPr>
        <p:spPr>
          <a:xfrm>
            <a:off x="2900247" y="3064952"/>
            <a:ext cx="3000000" cy="515400"/>
          </a:xfrm>
          <a:prstGeom prst="rect">
            <a:avLst/>
          </a:prstGeom>
          <a:noFill/>
          <a:ln>
            <a:noFill/>
          </a:ln>
        </p:spPr>
        <p:txBody>
          <a:bodyPr spcFirstLastPara="1" wrap="square" lIns="91425" tIns="91425" rIns="91425" bIns="91425" anchor="b" anchorCtr="0">
            <a:noAutofit/>
          </a:bodyPr>
          <a:lstStyle/>
          <a:p>
            <a:pPr marL="0" lvl="0" indent="0" algn="l" rtl="0">
              <a:lnSpc>
                <a:spcPct val="90000"/>
              </a:lnSpc>
              <a:spcBef>
                <a:spcPts val="0"/>
              </a:spcBef>
              <a:spcAft>
                <a:spcPts val="0"/>
              </a:spcAft>
              <a:buNone/>
            </a:pPr>
            <a:r>
              <a:rPr lang="en" sz="2200" b="1">
                <a:solidFill>
                  <a:schemeClr val="dk1"/>
                </a:solidFill>
                <a:latin typeface="Inter Tight"/>
                <a:ea typeface="Inter Tight"/>
                <a:cs typeface="Inter Tight"/>
                <a:sym typeface="Inter Tight"/>
              </a:rPr>
              <a:t>Ahmed Gewiley</a:t>
            </a:r>
            <a:endParaRPr sz="1200" b="1">
              <a:solidFill>
                <a:schemeClr val="dk1"/>
              </a:solidFill>
              <a:latin typeface="Inter Tight"/>
              <a:ea typeface="Inter Tight"/>
              <a:cs typeface="Inter Tight"/>
              <a:sym typeface="Inter Tight"/>
            </a:endParaRPr>
          </a:p>
        </p:txBody>
      </p:sp>
      <p:sp>
        <p:nvSpPr>
          <p:cNvPr id="68" name="Google Shape;68;p14"/>
          <p:cNvSpPr txBox="1"/>
          <p:nvPr/>
        </p:nvSpPr>
        <p:spPr>
          <a:xfrm>
            <a:off x="520625" y="1040623"/>
            <a:ext cx="7111200" cy="12375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800" b="1">
                <a:solidFill>
                  <a:schemeClr val="dk1"/>
                </a:solidFill>
                <a:latin typeface="Inter Tight"/>
                <a:ea typeface="Inter Tight"/>
                <a:cs typeface="Inter Tight"/>
                <a:sym typeface="Inter Tight"/>
              </a:rPr>
              <a:t>Turn Scattered Data to Streamlined Decisions</a:t>
            </a:r>
            <a:endParaRPr sz="3800" b="1">
              <a:solidFill>
                <a:schemeClr val="dk1"/>
              </a:solidFill>
              <a:latin typeface="Inter Tight"/>
              <a:ea typeface="Inter Tight"/>
              <a:cs typeface="Inter Tight"/>
              <a:sym typeface="Inter Tight"/>
            </a:endParaRPr>
          </a:p>
        </p:txBody>
      </p:sp>
      <p:sp>
        <p:nvSpPr>
          <p:cNvPr id="69" name="Google Shape;69;p14"/>
          <p:cNvSpPr/>
          <p:nvPr/>
        </p:nvSpPr>
        <p:spPr>
          <a:xfrm>
            <a:off x="605277" y="596760"/>
            <a:ext cx="1858200" cy="347100"/>
          </a:xfrm>
          <a:prstGeom prst="roundRect">
            <a:avLst>
              <a:gd name="adj" fmla="val 50000"/>
            </a:avLst>
          </a:prstGeom>
          <a:solidFill>
            <a:srgbClr val="726BE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100" b="1">
                <a:solidFill>
                  <a:schemeClr val="lt1"/>
                </a:solidFill>
                <a:latin typeface="Inter Tight"/>
                <a:ea typeface="Inter Tight"/>
                <a:cs typeface="Inter Tight"/>
                <a:sym typeface="Inter Tight"/>
              </a:rPr>
              <a:t>SWOOGO SPOTLIGHT</a:t>
            </a:r>
            <a:endParaRPr sz="1100" b="1">
              <a:solidFill>
                <a:schemeClr val="lt1"/>
              </a:solidFill>
              <a:latin typeface="Inter Tight"/>
              <a:ea typeface="Inter Tight"/>
              <a:cs typeface="Inter Tight"/>
              <a:sym typeface="Inter Tight"/>
            </a:endParaRPr>
          </a:p>
        </p:txBody>
      </p:sp>
      <p:pic>
        <p:nvPicPr>
          <p:cNvPr id="70" name="Google Shape;70;p14" title="T11ULBQTG-U06BVCP9MK8-6fb6fe84210f-512.jpg"/>
          <p:cNvPicPr preferRelativeResize="0"/>
          <p:nvPr/>
        </p:nvPicPr>
        <p:blipFill rotWithShape="1">
          <a:blip r:embed="rId4">
            <a:alphaModFix/>
          </a:blip>
          <a:srcRect/>
          <a:stretch/>
        </p:blipFill>
        <p:spPr>
          <a:xfrm>
            <a:off x="428425" y="2812388"/>
            <a:ext cx="1908300" cy="1908300"/>
          </a:xfrm>
          <a:prstGeom prst="ellipse">
            <a:avLst/>
          </a:prstGeom>
          <a:noFill/>
          <a:ln>
            <a:noFill/>
          </a:ln>
        </p:spPr>
      </p:pic>
      <p:pic>
        <p:nvPicPr>
          <p:cNvPr id="71" name="Google Shape;71;p14"/>
          <p:cNvPicPr preferRelativeResize="0"/>
          <p:nvPr/>
        </p:nvPicPr>
        <p:blipFill rotWithShape="1">
          <a:blip r:embed="rId5">
            <a:alphaModFix/>
          </a:blip>
          <a:srcRect l="1941" t="-15036" r="1941" b="-15036"/>
          <a:stretch/>
        </p:blipFill>
        <p:spPr>
          <a:xfrm>
            <a:off x="2959831" y="3943586"/>
            <a:ext cx="1116419" cy="433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7"/>
        <p:cNvGrpSpPr/>
        <p:nvPr/>
      </p:nvGrpSpPr>
      <p:grpSpPr>
        <a:xfrm>
          <a:off x="0" y="0"/>
          <a:ext cx="0" cy="0"/>
          <a:chOff x="0" y="0"/>
          <a:chExt cx="0" cy="0"/>
        </a:xfrm>
      </p:grpSpPr>
      <p:pic>
        <p:nvPicPr>
          <p:cNvPr id="148" name="Google Shape;148;p23"/>
          <p:cNvPicPr preferRelativeResize="0"/>
          <p:nvPr/>
        </p:nvPicPr>
        <p:blipFill rotWithShape="1">
          <a:blip r:embed="rId4">
            <a:alphaModFix/>
          </a:blip>
          <a:srcRect t="3502" r="1351"/>
          <a:stretch/>
        </p:blipFill>
        <p:spPr>
          <a:xfrm>
            <a:off x="1608925" y="1043650"/>
            <a:ext cx="5926047" cy="1828616"/>
          </a:xfrm>
          <a:prstGeom prst="rect">
            <a:avLst/>
          </a:prstGeom>
          <a:noFill/>
          <a:ln>
            <a:noFill/>
          </a:ln>
          <a:effectLst>
            <a:outerShdw blurRad="52995" dist="17665" dir="5400000" algn="bl" rotWithShape="0">
              <a:srgbClr val="000000">
                <a:alpha val="50000"/>
              </a:srgbClr>
            </a:outerShdw>
          </a:effectLst>
        </p:spPr>
      </p:pic>
      <p:pic>
        <p:nvPicPr>
          <p:cNvPr id="149" name="Google Shape;149;p23"/>
          <p:cNvPicPr preferRelativeResize="0"/>
          <p:nvPr/>
        </p:nvPicPr>
        <p:blipFill>
          <a:blip r:embed="rId5">
            <a:alphaModFix/>
          </a:blip>
          <a:stretch>
            <a:fillRect/>
          </a:stretch>
        </p:blipFill>
        <p:spPr>
          <a:xfrm>
            <a:off x="2215073" y="3013589"/>
            <a:ext cx="4713751" cy="1828610"/>
          </a:xfrm>
          <a:prstGeom prst="rect">
            <a:avLst/>
          </a:prstGeom>
          <a:noFill/>
          <a:ln>
            <a:noFill/>
          </a:ln>
          <a:effectLst>
            <a:outerShdw blurRad="52995" dist="17665" dir="5400000" algn="bl" rotWithShape="0">
              <a:srgbClr val="000000">
                <a:alpha val="50000"/>
              </a:srgbClr>
            </a:outerShdw>
          </a:effectLst>
        </p:spPr>
      </p:pic>
      <p:sp>
        <p:nvSpPr>
          <p:cNvPr id="150" name="Google Shape;150;p23"/>
          <p:cNvSpPr/>
          <p:nvPr/>
        </p:nvSpPr>
        <p:spPr>
          <a:xfrm rot="5400000">
            <a:off x="2643485" y="3465809"/>
            <a:ext cx="780900" cy="643200"/>
          </a:xfrm>
          <a:prstGeom prst="leftUpArrow">
            <a:avLst/>
          </a:prstGeom>
          <a:solidFill>
            <a:schemeClr val="lt2"/>
          </a:solidFill>
          <a:ln w="8850" cap="flat" cmpd="sng">
            <a:solidFill>
              <a:schemeClr val="dk2"/>
            </a:solidFill>
            <a:prstDash val="solid"/>
            <a:round/>
            <a:headEnd type="none" w="sm" len="sm"/>
            <a:tailEnd type="none" w="sm" len="sm"/>
          </a:ln>
        </p:spPr>
        <p:txBody>
          <a:bodyPr spcFirstLastPara="1" wrap="square" lIns="84775" tIns="84775" rIns="84775" bIns="84775" anchor="ctr" anchorCtr="0">
            <a:noAutofit/>
          </a:bodyPr>
          <a:lstStyle/>
          <a:p>
            <a:pPr marL="0" lvl="0" indent="0" algn="ctr" rtl="0">
              <a:spcBef>
                <a:spcPts val="0"/>
              </a:spcBef>
              <a:spcAft>
                <a:spcPts val="0"/>
              </a:spcAft>
              <a:buNone/>
            </a:pPr>
            <a:endParaRPr sz="1298"/>
          </a:p>
        </p:txBody>
      </p:sp>
      <p:sp>
        <p:nvSpPr>
          <p:cNvPr id="151" name="Google Shape;151;p23"/>
          <p:cNvSpPr txBox="1"/>
          <p:nvPr/>
        </p:nvSpPr>
        <p:spPr>
          <a:xfrm>
            <a:off x="893950" y="243310"/>
            <a:ext cx="7356000" cy="670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800" b="1">
                <a:solidFill>
                  <a:srgbClr val="262966"/>
                </a:solidFill>
                <a:latin typeface="Inter Tight"/>
                <a:ea typeface="Inter Tight"/>
                <a:cs typeface="Inter Tight"/>
                <a:sym typeface="Inter Tight"/>
              </a:rPr>
              <a:t>BONUS: </a:t>
            </a:r>
            <a:r>
              <a:rPr lang="en" sz="2800">
                <a:solidFill>
                  <a:srgbClr val="262966"/>
                </a:solidFill>
                <a:latin typeface="Inter Tight"/>
                <a:ea typeface="Inter Tight"/>
                <a:cs typeface="Inter Tight"/>
                <a:sym typeface="Inter Tight"/>
              </a:rPr>
              <a:t>Tracking codes in conditional logic</a:t>
            </a:r>
            <a:endParaRPr sz="2800">
              <a:solidFill>
                <a:srgbClr val="262966"/>
              </a:solidFill>
              <a:latin typeface="Inter Tight"/>
              <a:ea typeface="Inter Tight"/>
              <a:cs typeface="Inter Tight"/>
              <a:sym typeface="Inter Tigh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55"/>
        <p:cNvGrpSpPr/>
        <p:nvPr/>
      </p:nvGrpSpPr>
      <p:grpSpPr>
        <a:xfrm>
          <a:off x="0" y="0"/>
          <a:ext cx="0" cy="0"/>
          <a:chOff x="0" y="0"/>
          <a:chExt cx="0" cy="0"/>
        </a:xfrm>
      </p:grpSpPr>
      <p:sp>
        <p:nvSpPr>
          <p:cNvPr id="156" name="Google Shape;156;p24"/>
          <p:cNvSpPr txBox="1"/>
          <p:nvPr/>
        </p:nvSpPr>
        <p:spPr>
          <a:xfrm>
            <a:off x="893950" y="167100"/>
            <a:ext cx="7356000" cy="670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800" b="1">
                <a:solidFill>
                  <a:srgbClr val="262966"/>
                </a:solidFill>
                <a:latin typeface="Inter Tight"/>
                <a:ea typeface="Inter Tight"/>
                <a:cs typeface="Inter Tight"/>
                <a:sym typeface="Inter Tight"/>
              </a:rPr>
              <a:t>Phase 1: </a:t>
            </a:r>
            <a:r>
              <a:rPr lang="en" sz="2800">
                <a:solidFill>
                  <a:srgbClr val="262966"/>
                </a:solidFill>
                <a:latin typeface="Inter Tight"/>
                <a:ea typeface="Inter Tight"/>
                <a:cs typeface="Inter Tight"/>
                <a:sym typeface="Inter Tight"/>
              </a:rPr>
              <a:t>Show me the data!</a:t>
            </a:r>
            <a:endParaRPr sz="2800">
              <a:solidFill>
                <a:srgbClr val="262966"/>
              </a:solidFill>
              <a:latin typeface="Inter Tight"/>
              <a:ea typeface="Inter Tight"/>
              <a:cs typeface="Inter Tight"/>
              <a:sym typeface="Inter Tight"/>
            </a:endParaRPr>
          </a:p>
        </p:txBody>
      </p:sp>
      <p:pic>
        <p:nvPicPr>
          <p:cNvPr id="4" name="slide 12 - phase 1 reports">
            <a:hlinkClick r:id="" action="ppaction://media"/>
            <a:extLst>
              <a:ext uri="{FF2B5EF4-FFF2-40B4-BE49-F238E27FC236}">
                <a16:creationId xmlns:a16="http://schemas.microsoft.com/office/drawing/2014/main" id="{2986FD84-4ECC-EE45-A85D-23C1D19B370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93950" y="966061"/>
            <a:ext cx="7353709" cy="39755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8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2"/>
        <p:cNvGrpSpPr/>
        <p:nvPr/>
      </p:nvGrpSpPr>
      <p:grpSpPr>
        <a:xfrm>
          <a:off x="0" y="0"/>
          <a:ext cx="0" cy="0"/>
          <a:chOff x="0" y="0"/>
          <a:chExt cx="0" cy="0"/>
        </a:xfrm>
      </p:grpSpPr>
      <p:sp>
        <p:nvSpPr>
          <p:cNvPr id="163" name="Google Shape;163;p25"/>
          <p:cNvSpPr txBox="1"/>
          <p:nvPr/>
        </p:nvSpPr>
        <p:spPr>
          <a:xfrm>
            <a:off x="1712100" y="1389508"/>
            <a:ext cx="5719800" cy="118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3600" b="1">
              <a:solidFill>
                <a:srgbClr val="FFFFFF"/>
              </a:solidFill>
              <a:latin typeface="Inter Tight"/>
              <a:ea typeface="Inter Tight"/>
              <a:cs typeface="Inter Tight"/>
              <a:sym typeface="Inter Tight"/>
            </a:endParaRPr>
          </a:p>
          <a:p>
            <a:pPr marL="0" lvl="0" indent="0" algn="ctr" rtl="0">
              <a:spcBef>
                <a:spcPts val="0"/>
              </a:spcBef>
              <a:spcAft>
                <a:spcPts val="0"/>
              </a:spcAft>
              <a:buNone/>
            </a:pPr>
            <a:r>
              <a:rPr lang="en" sz="2400" b="1">
                <a:solidFill>
                  <a:schemeClr val="accent4"/>
                </a:solidFill>
                <a:latin typeface="Inter Tight"/>
                <a:ea typeface="Inter Tight"/>
                <a:cs typeface="Inter Tight"/>
                <a:sym typeface="Inter Tight"/>
              </a:rPr>
              <a:t>PHASE 2</a:t>
            </a:r>
            <a:endParaRPr sz="2400" b="1">
              <a:solidFill>
                <a:schemeClr val="accent4"/>
              </a:solidFill>
              <a:latin typeface="Inter Tight"/>
              <a:ea typeface="Inter Tight"/>
              <a:cs typeface="Inter Tight"/>
              <a:sym typeface="Inter Tight"/>
            </a:endParaRPr>
          </a:p>
          <a:p>
            <a:pPr marL="0" lvl="0" indent="0" algn="ctr" rtl="0">
              <a:spcBef>
                <a:spcPts val="0"/>
              </a:spcBef>
              <a:spcAft>
                <a:spcPts val="0"/>
              </a:spcAft>
              <a:buNone/>
            </a:pPr>
            <a:r>
              <a:rPr lang="en" sz="3600" b="1">
                <a:solidFill>
                  <a:srgbClr val="FFFFFF"/>
                </a:solidFill>
                <a:latin typeface="Inter Tight"/>
                <a:ea typeface="Inter Tight"/>
                <a:cs typeface="Inter Tight"/>
                <a:sym typeface="Inter Tight"/>
              </a:rPr>
              <a:t>Lead Up</a:t>
            </a:r>
            <a:endParaRPr sz="3600" b="1">
              <a:solidFill>
                <a:srgbClr val="FFFFFF"/>
              </a:solidFill>
              <a:latin typeface="Inter Tight"/>
              <a:ea typeface="Inter Tight"/>
              <a:cs typeface="Inter Tight"/>
              <a:sym typeface="Inter Tight"/>
            </a:endParaRPr>
          </a:p>
        </p:txBody>
      </p:sp>
      <p:sp>
        <p:nvSpPr>
          <p:cNvPr id="164" name="Google Shape;164;p25"/>
          <p:cNvSpPr txBox="1"/>
          <p:nvPr/>
        </p:nvSpPr>
        <p:spPr>
          <a:xfrm>
            <a:off x="2056100" y="2633575"/>
            <a:ext cx="5031900" cy="7233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0"/>
              </a:spcAft>
              <a:buNone/>
            </a:pPr>
            <a:r>
              <a:rPr lang="en">
                <a:solidFill>
                  <a:schemeClr val="lt1"/>
                </a:solidFill>
                <a:latin typeface="Inter Medium"/>
                <a:ea typeface="Inter Medium"/>
                <a:cs typeface="Inter Medium"/>
                <a:sym typeface="Inter Medium"/>
              </a:rPr>
              <a:t>Collect more registration details and track campaign metrics along the way.</a:t>
            </a:r>
            <a:endParaRPr>
              <a:solidFill>
                <a:srgbClr val="FFFFFF"/>
              </a:solidFill>
              <a:latin typeface="Inter Medium"/>
              <a:ea typeface="Inter Medium"/>
              <a:cs typeface="Inter Medium"/>
              <a:sym typeface="Inter Medium"/>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169" name="Google Shape;169;p26"/>
          <p:cNvSpPr txBox="1"/>
          <p:nvPr/>
        </p:nvSpPr>
        <p:spPr>
          <a:xfrm>
            <a:off x="410225" y="675670"/>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Reg email stats</a:t>
            </a:r>
            <a:endParaRPr sz="1800">
              <a:solidFill>
                <a:srgbClr val="262966"/>
              </a:solidFill>
              <a:latin typeface="Inter Tight"/>
              <a:ea typeface="Inter Tight"/>
              <a:cs typeface="Inter Tight"/>
              <a:sym typeface="Inter Tight"/>
            </a:endParaRPr>
          </a:p>
        </p:txBody>
      </p:sp>
      <p:sp>
        <p:nvSpPr>
          <p:cNvPr id="170" name="Google Shape;170;p26"/>
          <p:cNvSpPr txBox="1"/>
          <p:nvPr/>
        </p:nvSpPr>
        <p:spPr>
          <a:xfrm>
            <a:off x="410225" y="1660270"/>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Registration email reporting</a:t>
            </a:r>
            <a:endParaRPr sz="1800">
              <a:solidFill>
                <a:srgbClr val="262966"/>
              </a:solidFill>
              <a:latin typeface="Inter Tight"/>
              <a:ea typeface="Inter Tight"/>
              <a:cs typeface="Inter Tight"/>
              <a:sym typeface="Inter Tight"/>
            </a:endParaRPr>
          </a:p>
        </p:txBody>
      </p:sp>
      <p:sp>
        <p:nvSpPr>
          <p:cNvPr id="171" name="Google Shape;171;p26"/>
          <p:cNvSpPr txBox="1"/>
          <p:nvPr/>
        </p:nvSpPr>
        <p:spPr>
          <a:xfrm>
            <a:off x="410225" y="2644870"/>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Understand whether or not your attendees are engaging with your follow-up emails, and more importantly, receiving them.</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sp>
        <p:nvSpPr>
          <p:cNvPr id="172" name="Google Shape;172;p26"/>
          <p:cNvSpPr/>
          <p:nvPr/>
        </p:nvSpPr>
        <p:spPr>
          <a:xfrm>
            <a:off x="4843588" y="2464458"/>
            <a:ext cx="3540300" cy="2285100"/>
          </a:xfrm>
          <a:prstGeom prst="roundRect">
            <a:avLst>
              <a:gd name="adj" fmla="val 0"/>
            </a:avLst>
          </a:prstGeom>
          <a:solidFill>
            <a:schemeClr val="lt1"/>
          </a:solidFill>
          <a:ln>
            <a:noFill/>
          </a:ln>
          <a:effectLst>
            <a:outerShdw blurRad="87229" algn="bl" rotWithShape="0">
              <a:srgbClr val="262966">
                <a:alpha val="21000"/>
              </a:srgbClr>
            </a:outerShdw>
          </a:effectLst>
        </p:spPr>
        <p:txBody>
          <a:bodyPr spcFirstLastPara="1" wrap="square" lIns="93025" tIns="93025" rIns="93025" bIns="93025" anchor="ctr" anchorCtr="0">
            <a:noAutofit/>
          </a:bodyPr>
          <a:lstStyle/>
          <a:p>
            <a:pPr marL="0" lvl="0" indent="0" algn="ctr" rtl="0">
              <a:spcBef>
                <a:spcPts val="0"/>
              </a:spcBef>
              <a:spcAft>
                <a:spcPts val="0"/>
              </a:spcAft>
              <a:buNone/>
            </a:pPr>
            <a:r>
              <a:rPr lang="en" sz="1119">
                <a:latin typeface="Inter"/>
                <a:ea typeface="Inter"/>
                <a:cs typeface="Inter"/>
                <a:sym typeface="Inter"/>
              </a:rPr>
              <a:t>Supporting image</a:t>
            </a:r>
            <a:endParaRPr sz="1119">
              <a:latin typeface="Inter"/>
              <a:ea typeface="Inter"/>
              <a:cs typeface="Inter"/>
              <a:sym typeface="Inter"/>
            </a:endParaRPr>
          </a:p>
        </p:txBody>
      </p:sp>
      <p:sp>
        <p:nvSpPr>
          <p:cNvPr id="173" name="Google Shape;173;p26"/>
          <p:cNvSpPr/>
          <p:nvPr/>
        </p:nvSpPr>
        <p:spPr>
          <a:xfrm>
            <a:off x="4413950" y="313351"/>
            <a:ext cx="4399500" cy="1962300"/>
          </a:xfrm>
          <a:prstGeom prst="roundRect">
            <a:avLst>
              <a:gd name="adj" fmla="val 0"/>
            </a:avLst>
          </a:prstGeom>
          <a:solidFill>
            <a:schemeClr val="lt1"/>
          </a:solidFill>
          <a:ln>
            <a:noFill/>
          </a:ln>
          <a:effectLst>
            <a:outerShdw blurRad="63379" algn="bl" rotWithShape="0">
              <a:srgbClr val="262966">
                <a:alpha val="21000"/>
              </a:srgbClr>
            </a:outerShdw>
          </a:effectLst>
        </p:spPr>
        <p:txBody>
          <a:bodyPr spcFirstLastPara="1" wrap="square" lIns="67600" tIns="67600" rIns="67600" bIns="67600" anchor="ctr" anchorCtr="0">
            <a:noAutofit/>
          </a:bodyPr>
          <a:lstStyle/>
          <a:p>
            <a:pPr marL="0" lvl="0" indent="0" algn="ctr" rtl="0">
              <a:spcBef>
                <a:spcPts val="0"/>
              </a:spcBef>
              <a:spcAft>
                <a:spcPts val="0"/>
              </a:spcAft>
              <a:buNone/>
            </a:pPr>
            <a:r>
              <a:rPr lang="en" sz="813">
                <a:latin typeface="Inter"/>
                <a:ea typeface="Inter"/>
                <a:cs typeface="Inter"/>
                <a:sym typeface="Inter"/>
              </a:rPr>
              <a:t>Supporting image</a:t>
            </a:r>
            <a:endParaRPr sz="813">
              <a:latin typeface="Inter"/>
              <a:ea typeface="Inter"/>
              <a:cs typeface="Inter"/>
              <a:sym typeface="Inter"/>
            </a:endParaRPr>
          </a:p>
        </p:txBody>
      </p:sp>
      <p:pic>
        <p:nvPicPr>
          <p:cNvPr id="174" name="Google Shape;174;p26"/>
          <p:cNvPicPr preferRelativeResize="0"/>
          <p:nvPr/>
        </p:nvPicPr>
        <p:blipFill rotWithShape="1">
          <a:blip r:embed="rId4">
            <a:alphaModFix/>
          </a:blip>
          <a:srcRect r="7270"/>
          <a:stretch/>
        </p:blipFill>
        <p:spPr>
          <a:xfrm>
            <a:off x="4413950" y="313350"/>
            <a:ext cx="4399575" cy="1962116"/>
          </a:xfrm>
          <a:prstGeom prst="rect">
            <a:avLst/>
          </a:prstGeom>
          <a:noFill/>
          <a:ln>
            <a:noFill/>
          </a:ln>
        </p:spPr>
      </p:pic>
      <p:pic>
        <p:nvPicPr>
          <p:cNvPr id="175" name="Google Shape;175;p26"/>
          <p:cNvPicPr preferRelativeResize="0"/>
          <p:nvPr/>
        </p:nvPicPr>
        <p:blipFill>
          <a:blip r:embed="rId5">
            <a:alphaModFix/>
          </a:blip>
          <a:stretch>
            <a:fillRect/>
          </a:stretch>
        </p:blipFill>
        <p:spPr>
          <a:xfrm>
            <a:off x="4843588" y="2464470"/>
            <a:ext cx="3540114" cy="2317829"/>
          </a:xfrm>
          <a:prstGeom prst="rect">
            <a:avLst/>
          </a:prstGeom>
          <a:solidFill>
            <a:schemeClr val="lt1"/>
          </a:solidFill>
          <a:ln>
            <a:noFill/>
          </a:ln>
          <a:effectLst>
            <a:outerShdw blurRad="87229" algn="bl" rotWithShape="0">
              <a:srgbClr val="262966">
                <a:alpha val="21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9"/>
        <p:cNvGrpSpPr/>
        <p:nvPr/>
      </p:nvGrpSpPr>
      <p:grpSpPr>
        <a:xfrm>
          <a:off x="0" y="0"/>
          <a:ext cx="0" cy="0"/>
          <a:chOff x="0" y="0"/>
          <a:chExt cx="0" cy="0"/>
        </a:xfrm>
      </p:grpSpPr>
      <p:sp>
        <p:nvSpPr>
          <p:cNvPr id="180" name="Google Shape;180;p27"/>
          <p:cNvSpPr txBox="1"/>
          <p:nvPr/>
        </p:nvSpPr>
        <p:spPr>
          <a:xfrm>
            <a:off x="1712100" y="1389508"/>
            <a:ext cx="5719800" cy="118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3600" b="1">
              <a:solidFill>
                <a:srgbClr val="FFFFFF"/>
              </a:solidFill>
              <a:latin typeface="Inter Tight"/>
              <a:ea typeface="Inter Tight"/>
              <a:cs typeface="Inter Tight"/>
              <a:sym typeface="Inter Tight"/>
            </a:endParaRPr>
          </a:p>
          <a:p>
            <a:pPr marL="0" lvl="0" indent="0" algn="ctr" rtl="0">
              <a:spcBef>
                <a:spcPts val="0"/>
              </a:spcBef>
              <a:spcAft>
                <a:spcPts val="0"/>
              </a:spcAft>
              <a:buNone/>
            </a:pPr>
            <a:r>
              <a:rPr lang="en" sz="2400" b="1">
                <a:solidFill>
                  <a:schemeClr val="accent4"/>
                </a:solidFill>
                <a:latin typeface="Inter Tight"/>
                <a:ea typeface="Inter Tight"/>
                <a:cs typeface="Inter Tight"/>
                <a:sym typeface="Inter Tight"/>
              </a:rPr>
              <a:t>PHASE 3</a:t>
            </a:r>
            <a:endParaRPr sz="2400" b="1">
              <a:solidFill>
                <a:schemeClr val="accent4"/>
              </a:solidFill>
              <a:latin typeface="Inter Tight"/>
              <a:ea typeface="Inter Tight"/>
              <a:cs typeface="Inter Tight"/>
              <a:sym typeface="Inter Tight"/>
            </a:endParaRPr>
          </a:p>
          <a:p>
            <a:pPr marL="0" lvl="0" indent="0" algn="ctr" rtl="0">
              <a:spcBef>
                <a:spcPts val="0"/>
              </a:spcBef>
              <a:spcAft>
                <a:spcPts val="0"/>
              </a:spcAft>
              <a:buNone/>
            </a:pPr>
            <a:r>
              <a:rPr lang="en" sz="3600" b="1">
                <a:solidFill>
                  <a:srgbClr val="FFFFFF"/>
                </a:solidFill>
                <a:latin typeface="Inter Tight"/>
                <a:ea typeface="Inter Tight"/>
                <a:cs typeface="Inter Tight"/>
                <a:sym typeface="Inter Tight"/>
              </a:rPr>
              <a:t>Attendance</a:t>
            </a:r>
            <a:endParaRPr sz="3600" b="1">
              <a:solidFill>
                <a:srgbClr val="FFFFFF"/>
              </a:solidFill>
              <a:latin typeface="Inter Tight"/>
              <a:ea typeface="Inter Tight"/>
              <a:cs typeface="Inter Tight"/>
              <a:sym typeface="Inter Tight"/>
            </a:endParaRPr>
          </a:p>
        </p:txBody>
      </p:sp>
      <p:sp>
        <p:nvSpPr>
          <p:cNvPr id="181" name="Google Shape;181;p27"/>
          <p:cNvSpPr txBox="1"/>
          <p:nvPr/>
        </p:nvSpPr>
        <p:spPr>
          <a:xfrm>
            <a:off x="2056100" y="2633575"/>
            <a:ext cx="5031900" cy="4002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0"/>
              </a:spcAft>
              <a:buNone/>
            </a:pPr>
            <a:r>
              <a:rPr lang="en">
                <a:solidFill>
                  <a:schemeClr val="lt1"/>
                </a:solidFill>
                <a:latin typeface="Inter Medium"/>
                <a:ea typeface="Inter Medium"/>
                <a:cs typeface="Inter Medium"/>
                <a:sym typeface="Inter Medium"/>
              </a:rPr>
              <a:t>Use sessions creatively to your advantage.</a:t>
            </a:r>
            <a:endParaRPr>
              <a:solidFill>
                <a:schemeClr val="lt1"/>
              </a:solidFill>
              <a:latin typeface="Inter Medium"/>
              <a:ea typeface="Inter Medium"/>
              <a:cs typeface="Inter Medium"/>
              <a:sym typeface="Inter Medium"/>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5"/>
        <p:cNvGrpSpPr/>
        <p:nvPr/>
      </p:nvGrpSpPr>
      <p:grpSpPr>
        <a:xfrm>
          <a:off x="0" y="0"/>
          <a:ext cx="0" cy="0"/>
          <a:chOff x="0" y="0"/>
          <a:chExt cx="0" cy="0"/>
        </a:xfrm>
      </p:grpSpPr>
      <p:sp>
        <p:nvSpPr>
          <p:cNvPr id="186" name="Google Shape;186;p28"/>
          <p:cNvSpPr txBox="1"/>
          <p:nvPr/>
        </p:nvSpPr>
        <p:spPr>
          <a:xfrm>
            <a:off x="410225" y="585850"/>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Session stats</a:t>
            </a:r>
            <a:endParaRPr sz="1800">
              <a:solidFill>
                <a:srgbClr val="262966"/>
              </a:solidFill>
              <a:latin typeface="Inter Tight"/>
              <a:ea typeface="Inter Tight"/>
              <a:cs typeface="Inter Tight"/>
              <a:sym typeface="Inter Tight"/>
            </a:endParaRPr>
          </a:p>
        </p:txBody>
      </p:sp>
      <p:sp>
        <p:nvSpPr>
          <p:cNvPr id="187" name="Google Shape;187;p28"/>
          <p:cNvSpPr txBox="1"/>
          <p:nvPr/>
        </p:nvSpPr>
        <p:spPr>
          <a:xfrm>
            <a:off x="410225" y="1494250"/>
            <a:ext cx="3479100" cy="129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Session attendance reporting</a:t>
            </a:r>
            <a:endParaRPr sz="1800">
              <a:solidFill>
                <a:srgbClr val="262966"/>
              </a:solidFill>
              <a:latin typeface="Inter Tight"/>
              <a:ea typeface="Inter Tight"/>
              <a:cs typeface="Inter Tight"/>
              <a:sym typeface="Inter Tight"/>
            </a:endParaRPr>
          </a:p>
        </p:txBody>
      </p:sp>
      <p:sp>
        <p:nvSpPr>
          <p:cNvPr id="188" name="Google Shape;188;p28"/>
          <p:cNvSpPr txBox="1"/>
          <p:nvPr/>
        </p:nvSpPr>
        <p:spPr>
          <a:xfrm>
            <a:off x="410225" y="2435114"/>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Not only understand who attended which sessions; use sessions creatively to track day-by-day attendance, leads, and more.</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pic>
        <p:nvPicPr>
          <p:cNvPr id="189" name="Google Shape;189;p28"/>
          <p:cNvPicPr preferRelativeResize="0"/>
          <p:nvPr/>
        </p:nvPicPr>
        <p:blipFill>
          <a:blip r:embed="rId4">
            <a:alphaModFix/>
          </a:blip>
          <a:stretch>
            <a:fillRect/>
          </a:stretch>
        </p:blipFill>
        <p:spPr>
          <a:xfrm>
            <a:off x="4416425" y="246975"/>
            <a:ext cx="3564298" cy="2281648"/>
          </a:xfrm>
          <a:prstGeom prst="rect">
            <a:avLst/>
          </a:prstGeom>
          <a:noFill/>
          <a:ln>
            <a:noFill/>
          </a:ln>
          <a:effectLst>
            <a:outerShdw blurRad="53617" dist="17872" dir="5400000" algn="bl" rotWithShape="0">
              <a:srgbClr val="000000">
                <a:alpha val="50000"/>
              </a:srgbClr>
            </a:outerShdw>
          </a:effectLst>
        </p:spPr>
      </p:pic>
      <p:pic>
        <p:nvPicPr>
          <p:cNvPr id="190" name="Google Shape;190;p28"/>
          <p:cNvPicPr preferRelativeResize="0"/>
          <p:nvPr/>
        </p:nvPicPr>
        <p:blipFill>
          <a:blip r:embed="rId5">
            <a:alphaModFix/>
          </a:blip>
          <a:stretch>
            <a:fillRect/>
          </a:stretch>
        </p:blipFill>
        <p:spPr>
          <a:xfrm>
            <a:off x="5114128" y="2629290"/>
            <a:ext cx="3714903" cy="2216610"/>
          </a:xfrm>
          <a:prstGeom prst="rect">
            <a:avLst/>
          </a:prstGeom>
          <a:noFill/>
          <a:ln>
            <a:noFill/>
          </a:ln>
          <a:effectLst>
            <a:outerShdw blurRad="53617" dist="17872" dir="5400000" algn="bl" rotWithShape="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4"/>
        <p:cNvGrpSpPr/>
        <p:nvPr/>
      </p:nvGrpSpPr>
      <p:grpSpPr>
        <a:xfrm>
          <a:off x="0" y="0"/>
          <a:ext cx="0" cy="0"/>
          <a:chOff x="0" y="0"/>
          <a:chExt cx="0" cy="0"/>
        </a:xfrm>
      </p:grpSpPr>
      <p:sp>
        <p:nvSpPr>
          <p:cNvPr id="195" name="Google Shape;195;p29"/>
          <p:cNvSpPr txBox="1"/>
          <p:nvPr/>
        </p:nvSpPr>
        <p:spPr>
          <a:xfrm>
            <a:off x="1712100" y="1389508"/>
            <a:ext cx="5719800" cy="118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3600" b="1">
              <a:solidFill>
                <a:srgbClr val="FFFFFF"/>
              </a:solidFill>
              <a:latin typeface="Inter Tight"/>
              <a:ea typeface="Inter Tight"/>
              <a:cs typeface="Inter Tight"/>
              <a:sym typeface="Inter Tight"/>
            </a:endParaRPr>
          </a:p>
          <a:p>
            <a:pPr marL="0" lvl="0" indent="0" algn="ctr" rtl="0">
              <a:spcBef>
                <a:spcPts val="0"/>
              </a:spcBef>
              <a:spcAft>
                <a:spcPts val="0"/>
              </a:spcAft>
              <a:buNone/>
            </a:pPr>
            <a:r>
              <a:rPr lang="en" sz="2400" b="1">
                <a:solidFill>
                  <a:schemeClr val="accent4"/>
                </a:solidFill>
                <a:latin typeface="Inter Tight"/>
                <a:ea typeface="Inter Tight"/>
                <a:cs typeface="Inter Tight"/>
                <a:sym typeface="Inter Tight"/>
              </a:rPr>
              <a:t>PHASE 4</a:t>
            </a:r>
            <a:endParaRPr sz="2400" b="1">
              <a:solidFill>
                <a:schemeClr val="accent4"/>
              </a:solidFill>
              <a:latin typeface="Inter Tight"/>
              <a:ea typeface="Inter Tight"/>
              <a:cs typeface="Inter Tight"/>
              <a:sym typeface="Inter Tight"/>
            </a:endParaRPr>
          </a:p>
          <a:p>
            <a:pPr marL="0" lvl="0" indent="0" algn="ctr" rtl="0">
              <a:spcBef>
                <a:spcPts val="0"/>
              </a:spcBef>
              <a:spcAft>
                <a:spcPts val="0"/>
              </a:spcAft>
              <a:buNone/>
            </a:pPr>
            <a:r>
              <a:rPr lang="en" sz="3600" b="1">
                <a:solidFill>
                  <a:schemeClr val="lt1"/>
                </a:solidFill>
                <a:latin typeface="Inter Tight"/>
                <a:ea typeface="Inter Tight"/>
                <a:cs typeface="Inter Tight"/>
                <a:sym typeface="Inter Tight"/>
              </a:rPr>
              <a:t>Post-event</a:t>
            </a:r>
            <a:endParaRPr sz="3600" b="1">
              <a:solidFill>
                <a:srgbClr val="FFFFFF"/>
              </a:solidFill>
              <a:latin typeface="Inter Tight"/>
              <a:ea typeface="Inter Tight"/>
              <a:cs typeface="Inter Tight"/>
              <a:sym typeface="Inter Tight"/>
            </a:endParaRPr>
          </a:p>
        </p:txBody>
      </p:sp>
      <p:sp>
        <p:nvSpPr>
          <p:cNvPr id="196" name="Google Shape;196;p29"/>
          <p:cNvSpPr txBox="1"/>
          <p:nvPr/>
        </p:nvSpPr>
        <p:spPr>
          <a:xfrm>
            <a:off x="2056100" y="2633575"/>
            <a:ext cx="5031900" cy="7233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0"/>
              </a:spcAft>
              <a:buNone/>
            </a:pPr>
            <a:r>
              <a:rPr lang="en">
                <a:solidFill>
                  <a:schemeClr val="lt1"/>
                </a:solidFill>
                <a:latin typeface="Inter Medium"/>
                <a:ea typeface="Inter Medium"/>
                <a:cs typeface="Inter Medium"/>
                <a:sym typeface="Inter Medium"/>
              </a:rPr>
              <a:t>As your attendees head home, strike while the iron’s hot for those final bits of information.</a:t>
            </a:r>
            <a:endParaRPr>
              <a:solidFill>
                <a:schemeClr val="lt1"/>
              </a:solidFill>
              <a:latin typeface="Inter Medium"/>
              <a:ea typeface="Inter Medium"/>
              <a:cs typeface="Inter Medium"/>
              <a:sym typeface="Inter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0"/>
        <p:cNvGrpSpPr/>
        <p:nvPr/>
      </p:nvGrpSpPr>
      <p:grpSpPr>
        <a:xfrm>
          <a:off x="0" y="0"/>
          <a:ext cx="0" cy="0"/>
          <a:chOff x="0" y="0"/>
          <a:chExt cx="0" cy="0"/>
        </a:xfrm>
      </p:grpSpPr>
      <p:sp>
        <p:nvSpPr>
          <p:cNvPr id="201" name="Google Shape;201;p30"/>
          <p:cNvSpPr txBox="1"/>
          <p:nvPr/>
        </p:nvSpPr>
        <p:spPr>
          <a:xfrm>
            <a:off x="410225" y="585863"/>
            <a:ext cx="33546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Post-event survey results</a:t>
            </a:r>
            <a:endParaRPr sz="1800">
              <a:solidFill>
                <a:srgbClr val="262966"/>
              </a:solidFill>
              <a:latin typeface="Inter Tight"/>
              <a:ea typeface="Inter Tight"/>
              <a:cs typeface="Inter Tight"/>
              <a:sym typeface="Inter Tight"/>
            </a:endParaRPr>
          </a:p>
        </p:txBody>
      </p:sp>
      <p:sp>
        <p:nvSpPr>
          <p:cNvPr id="202" name="Google Shape;202;p30"/>
          <p:cNvSpPr txBox="1"/>
          <p:nvPr/>
        </p:nvSpPr>
        <p:spPr>
          <a:xfrm>
            <a:off x="410225" y="1494250"/>
            <a:ext cx="3479100" cy="129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Post-event survey reporting</a:t>
            </a:r>
            <a:endParaRPr sz="1800">
              <a:solidFill>
                <a:srgbClr val="262966"/>
              </a:solidFill>
              <a:latin typeface="Inter Tight"/>
              <a:ea typeface="Inter Tight"/>
              <a:cs typeface="Inter Tight"/>
              <a:sym typeface="Inter Tight"/>
            </a:endParaRPr>
          </a:p>
        </p:txBody>
      </p:sp>
      <p:sp>
        <p:nvSpPr>
          <p:cNvPr id="203" name="Google Shape;203;p30"/>
          <p:cNvSpPr txBox="1"/>
          <p:nvPr/>
        </p:nvSpPr>
        <p:spPr>
          <a:xfrm>
            <a:off x="410225" y="2426818"/>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Tie everything together from start-to-finish: initial touchpoint to final feedback, and everything in between, all in one place.</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pic>
        <p:nvPicPr>
          <p:cNvPr id="204" name="Google Shape;204;p30"/>
          <p:cNvPicPr preferRelativeResize="0"/>
          <p:nvPr/>
        </p:nvPicPr>
        <p:blipFill>
          <a:blip r:embed="rId4">
            <a:alphaModFix/>
          </a:blip>
          <a:stretch>
            <a:fillRect/>
          </a:stretch>
        </p:blipFill>
        <p:spPr>
          <a:xfrm>
            <a:off x="4255559" y="1376088"/>
            <a:ext cx="4768676" cy="23913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208"/>
        <p:cNvGrpSpPr/>
        <p:nvPr/>
      </p:nvGrpSpPr>
      <p:grpSpPr>
        <a:xfrm>
          <a:off x="0" y="0"/>
          <a:ext cx="0" cy="0"/>
          <a:chOff x="0" y="0"/>
          <a:chExt cx="0" cy="0"/>
        </a:xfrm>
      </p:grpSpPr>
      <p:sp>
        <p:nvSpPr>
          <p:cNvPr id="210" name="Google Shape;210;p31"/>
          <p:cNvSpPr txBox="1"/>
          <p:nvPr/>
        </p:nvSpPr>
        <p:spPr>
          <a:xfrm>
            <a:off x="1877700" y="167099"/>
            <a:ext cx="5388600" cy="670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800" b="1">
                <a:solidFill>
                  <a:srgbClr val="262966"/>
                </a:solidFill>
                <a:latin typeface="Inter Tight"/>
                <a:ea typeface="Inter Tight"/>
                <a:cs typeface="Inter Tight"/>
                <a:sym typeface="Inter Tight"/>
              </a:rPr>
              <a:t>The How: </a:t>
            </a:r>
            <a:r>
              <a:rPr lang="en" sz="2800">
                <a:solidFill>
                  <a:srgbClr val="262966"/>
                </a:solidFill>
                <a:latin typeface="Inter Tight"/>
                <a:ea typeface="Inter Tight"/>
                <a:cs typeface="Inter Tight"/>
                <a:sym typeface="Inter Tight"/>
              </a:rPr>
              <a:t>Post-event surveys</a:t>
            </a:r>
            <a:endParaRPr sz="2800">
              <a:solidFill>
                <a:srgbClr val="262966"/>
              </a:solidFill>
              <a:latin typeface="Inter Tight"/>
              <a:ea typeface="Inter Tight"/>
              <a:cs typeface="Inter Tight"/>
              <a:sym typeface="Inter Tight"/>
            </a:endParaRPr>
          </a:p>
        </p:txBody>
      </p:sp>
      <p:pic>
        <p:nvPicPr>
          <p:cNvPr id="3" name="slide 19 - post event survey">
            <a:hlinkClick r:id="" action="ppaction://media"/>
            <a:extLst>
              <a:ext uri="{FF2B5EF4-FFF2-40B4-BE49-F238E27FC236}">
                <a16:creationId xmlns:a16="http://schemas.microsoft.com/office/drawing/2014/main" id="{E2A22921-5CDC-A799-2F77-40E5B83788F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93999" y="885564"/>
            <a:ext cx="7355733" cy="413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9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5"/>
        <p:cNvGrpSpPr/>
        <p:nvPr/>
      </p:nvGrpSpPr>
      <p:grpSpPr>
        <a:xfrm>
          <a:off x="0" y="0"/>
          <a:ext cx="0" cy="0"/>
          <a:chOff x="0" y="0"/>
          <a:chExt cx="0" cy="0"/>
        </a:xfrm>
      </p:grpSpPr>
      <p:sp>
        <p:nvSpPr>
          <p:cNvPr id="216" name="Google Shape;216;p32"/>
          <p:cNvSpPr txBox="1"/>
          <p:nvPr/>
        </p:nvSpPr>
        <p:spPr>
          <a:xfrm>
            <a:off x="1048050" y="1621200"/>
            <a:ext cx="7047900" cy="19011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 sz="5600" b="1">
                <a:solidFill>
                  <a:schemeClr val="lt1"/>
                </a:solidFill>
                <a:latin typeface="Inter Tight"/>
                <a:ea typeface="Inter Tight"/>
                <a:cs typeface="Inter Tight"/>
                <a:sym typeface="Inter Tight"/>
              </a:rPr>
              <a:t>Now how can we put this data to work?</a:t>
            </a:r>
            <a:endParaRPr sz="5600" b="1">
              <a:solidFill>
                <a:srgbClr val="FFFFFF"/>
              </a:solidFill>
              <a:latin typeface="Inter Tight"/>
              <a:ea typeface="Inter Tight"/>
              <a:cs typeface="Inter Tight"/>
              <a:sym typeface="Inter T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5"/>
        <p:cNvGrpSpPr/>
        <p:nvPr/>
      </p:nvGrpSpPr>
      <p:grpSpPr>
        <a:xfrm>
          <a:off x="0" y="0"/>
          <a:ext cx="0" cy="0"/>
          <a:chOff x="0" y="0"/>
          <a:chExt cx="0" cy="0"/>
        </a:xfrm>
      </p:grpSpPr>
      <p:sp>
        <p:nvSpPr>
          <p:cNvPr id="76" name="Google Shape;76;p15"/>
          <p:cNvSpPr txBox="1"/>
          <p:nvPr/>
        </p:nvSpPr>
        <p:spPr>
          <a:xfrm>
            <a:off x="530100" y="1494300"/>
            <a:ext cx="3309300" cy="21549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sz="3200" b="1">
                <a:solidFill>
                  <a:srgbClr val="FFFFFF"/>
                </a:solidFill>
                <a:latin typeface="Inter Tight"/>
                <a:ea typeface="Inter Tight"/>
                <a:cs typeface="Inter Tight"/>
                <a:sym typeface="Inter Tight"/>
              </a:rPr>
              <a:t>An event’s success shouldn’t be a guessing game</a:t>
            </a:r>
            <a:endParaRPr sz="3200" b="1">
              <a:solidFill>
                <a:srgbClr val="FFFFFF"/>
              </a:solidFill>
              <a:latin typeface="Inter Tight"/>
              <a:ea typeface="Inter Tight"/>
              <a:cs typeface="Inter Tight"/>
              <a:sym typeface="Inter Tight"/>
            </a:endParaRPr>
          </a:p>
        </p:txBody>
      </p:sp>
      <p:sp>
        <p:nvSpPr>
          <p:cNvPr id="77" name="Google Shape;77;p15"/>
          <p:cNvSpPr txBox="1"/>
          <p:nvPr/>
        </p:nvSpPr>
        <p:spPr>
          <a:xfrm>
            <a:off x="4790975" y="922500"/>
            <a:ext cx="3981000" cy="3388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b="1">
                <a:solidFill>
                  <a:srgbClr val="726BEA"/>
                </a:solidFill>
                <a:latin typeface="Inter Tight"/>
                <a:ea typeface="Inter Tight"/>
                <a:cs typeface="Inter Tight"/>
                <a:sym typeface="Inter Tight"/>
              </a:rPr>
              <a:t>Track what matters</a:t>
            </a:r>
            <a:endParaRPr sz="1800" b="1">
              <a:solidFill>
                <a:srgbClr val="726BEA"/>
              </a:solidFill>
              <a:latin typeface="Inter Tight"/>
              <a:ea typeface="Inter Tight"/>
              <a:cs typeface="Inter Tight"/>
              <a:sym typeface="Inter Tight"/>
            </a:endParaRPr>
          </a:p>
          <a:p>
            <a:pPr marL="0" lvl="0" indent="0" algn="l" rtl="0">
              <a:lnSpc>
                <a:spcPct val="115000"/>
              </a:lnSpc>
              <a:spcBef>
                <a:spcPts val="0"/>
              </a:spcBef>
              <a:spcAft>
                <a:spcPts val="0"/>
              </a:spcAft>
              <a:buNone/>
            </a:pPr>
            <a:r>
              <a:rPr lang="en">
                <a:solidFill>
                  <a:srgbClr val="262966"/>
                </a:solidFill>
                <a:latin typeface="Inter Medium"/>
                <a:ea typeface="Inter Medium"/>
                <a:cs typeface="Inter Medium"/>
                <a:sym typeface="Inter Medium"/>
              </a:rPr>
              <a:t>Let past you serve future you by collecting the right data from the get go.</a:t>
            </a:r>
            <a:endParaRPr>
              <a:solidFill>
                <a:srgbClr val="262966"/>
              </a:solidFill>
              <a:latin typeface="Inter Medium"/>
              <a:ea typeface="Inter Medium"/>
              <a:cs typeface="Inter Medium"/>
              <a:sym typeface="Inter Medium"/>
            </a:endParaRPr>
          </a:p>
          <a:p>
            <a:pPr marL="0" lvl="0" indent="0" algn="l" rtl="0">
              <a:lnSpc>
                <a:spcPct val="200000"/>
              </a:lnSpc>
              <a:spcBef>
                <a:spcPts val="0"/>
              </a:spcBef>
              <a:spcAft>
                <a:spcPts val="0"/>
              </a:spcAft>
              <a:buNone/>
            </a:pPr>
            <a:endParaRPr sz="1200">
              <a:solidFill>
                <a:srgbClr val="262966"/>
              </a:solidFill>
              <a:latin typeface="Inter Medium"/>
              <a:ea typeface="Inter Medium"/>
              <a:cs typeface="Inter Medium"/>
              <a:sym typeface="Inter Medium"/>
            </a:endParaRPr>
          </a:p>
          <a:p>
            <a:pPr marL="0" lvl="0" indent="0" algn="l" rtl="0">
              <a:lnSpc>
                <a:spcPct val="115000"/>
              </a:lnSpc>
              <a:spcBef>
                <a:spcPts val="0"/>
              </a:spcBef>
              <a:spcAft>
                <a:spcPts val="0"/>
              </a:spcAft>
              <a:buNone/>
            </a:pPr>
            <a:r>
              <a:rPr lang="en" sz="1800" b="1">
                <a:solidFill>
                  <a:schemeClr val="dk2"/>
                </a:solidFill>
                <a:latin typeface="Inter Tight"/>
                <a:ea typeface="Inter Tight"/>
                <a:cs typeface="Inter Tight"/>
                <a:sym typeface="Inter Tight"/>
              </a:rPr>
              <a:t>Report smarter</a:t>
            </a:r>
            <a:endParaRPr sz="1800">
              <a:solidFill>
                <a:schemeClr val="dk2"/>
              </a:solidFill>
              <a:latin typeface="Inter Medium"/>
              <a:ea typeface="Inter Medium"/>
              <a:cs typeface="Inter Medium"/>
              <a:sym typeface="Inter Medium"/>
            </a:endParaRPr>
          </a:p>
          <a:p>
            <a:pPr marL="0" lvl="0" indent="0" algn="l" rtl="0">
              <a:lnSpc>
                <a:spcPct val="115000"/>
              </a:lnSpc>
              <a:spcBef>
                <a:spcPts val="0"/>
              </a:spcBef>
              <a:spcAft>
                <a:spcPts val="0"/>
              </a:spcAft>
              <a:buNone/>
            </a:pPr>
            <a:r>
              <a:rPr lang="en">
                <a:solidFill>
                  <a:schemeClr val="dk1"/>
                </a:solidFill>
                <a:latin typeface="Inter Medium"/>
                <a:ea typeface="Inter Medium"/>
                <a:cs typeface="Inter Medium"/>
                <a:sym typeface="Inter Medium"/>
              </a:rPr>
              <a:t>Gather that data and analyze attendee behavior and trends.</a:t>
            </a:r>
            <a:endParaRPr>
              <a:solidFill>
                <a:schemeClr val="dk2"/>
              </a:solidFill>
              <a:latin typeface="Inter Medium"/>
              <a:ea typeface="Inter Medium"/>
              <a:cs typeface="Inter Medium"/>
              <a:sym typeface="Inter Medium"/>
            </a:endParaRPr>
          </a:p>
          <a:p>
            <a:pPr marL="0" lvl="0" indent="0" algn="l" rtl="0">
              <a:lnSpc>
                <a:spcPct val="200000"/>
              </a:lnSpc>
              <a:spcBef>
                <a:spcPts val="0"/>
              </a:spcBef>
              <a:spcAft>
                <a:spcPts val="0"/>
              </a:spcAft>
              <a:buNone/>
            </a:pPr>
            <a:endParaRPr sz="1200">
              <a:solidFill>
                <a:srgbClr val="262966"/>
              </a:solidFill>
              <a:latin typeface="Inter Medium"/>
              <a:ea typeface="Inter Medium"/>
              <a:cs typeface="Inter Medium"/>
              <a:sym typeface="Inter Medium"/>
            </a:endParaRPr>
          </a:p>
          <a:p>
            <a:pPr marL="0" lvl="0" indent="0" algn="l" rtl="0">
              <a:lnSpc>
                <a:spcPct val="115000"/>
              </a:lnSpc>
              <a:spcBef>
                <a:spcPts val="0"/>
              </a:spcBef>
              <a:spcAft>
                <a:spcPts val="0"/>
              </a:spcAft>
              <a:buNone/>
            </a:pPr>
            <a:r>
              <a:rPr lang="en" sz="1800" b="1">
                <a:solidFill>
                  <a:schemeClr val="dk2"/>
                </a:solidFill>
                <a:latin typeface="Inter Tight"/>
                <a:ea typeface="Inter Tight"/>
                <a:cs typeface="Inter Tight"/>
                <a:sym typeface="Inter Tight"/>
              </a:rPr>
              <a:t>Demonstrate value</a:t>
            </a:r>
            <a:endParaRPr sz="1800">
              <a:solidFill>
                <a:schemeClr val="dk2"/>
              </a:solidFill>
              <a:latin typeface="Inter Medium"/>
              <a:ea typeface="Inter Medium"/>
              <a:cs typeface="Inter Medium"/>
              <a:sym typeface="Inter Medium"/>
            </a:endParaRPr>
          </a:p>
          <a:p>
            <a:pPr marL="0" lvl="0" indent="0" algn="l" rtl="0">
              <a:lnSpc>
                <a:spcPct val="115000"/>
              </a:lnSpc>
              <a:spcBef>
                <a:spcPts val="0"/>
              </a:spcBef>
              <a:spcAft>
                <a:spcPts val="0"/>
              </a:spcAft>
              <a:buNone/>
            </a:pPr>
            <a:r>
              <a:rPr lang="en">
                <a:solidFill>
                  <a:schemeClr val="dk1"/>
                </a:solidFill>
                <a:latin typeface="Inter Medium"/>
                <a:ea typeface="Inter Medium"/>
                <a:cs typeface="Inter Medium"/>
                <a:sym typeface="Inter Medium"/>
              </a:rPr>
              <a:t>Push that data to the right stakeholders and start treating your events like the marketing tools that they are.</a:t>
            </a:r>
            <a:endParaRPr sz="1200">
              <a:solidFill>
                <a:schemeClr val="dk1"/>
              </a:solidFill>
              <a:latin typeface="Inter Medium"/>
              <a:ea typeface="Inter Medium"/>
              <a:cs typeface="Inter Medium"/>
              <a:sym typeface="Inter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0"/>
        <p:cNvGrpSpPr/>
        <p:nvPr/>
      </p:nvGrpSpPr>
      <p:grpSpPr>
        <a:xfrm>
          <a:off x="0" y="0"/>
          <a:ext cx="0" cy="0"/>
          <a:chOff x="0" y="0"/>
          <a:chExt cx="0" cy="0"/>
        </a:xfrm>
      </p:grpSpPr>
      <p:sp>
        <p:nvSpPr>
          <p:cNvPr id="221" name="Google Shape;221;p33"/>
          <p:cNvSpPr txBox="1"/>
          <p:nvPr/>
        </p:nvSpPr>
        <p:spPr>
          <a:xfrm>
            <a:off x="1250544" y="1397961"/>
            <a:ext cx="156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chemeClr val="lt1"/>
                </a:solidFill>
                <a:latin typeface="Inter"/>
                <a:ea typeface="Inter"/>
                <a:cs typeface="Inter"/>
                <a:sym typeface="Inter"/>
              </a:rPr>
              <a:t>Swoogo Reports</a:t>
            </a:r>
            <a:endParaRPr sz="1800" b="1">
              <a:solidFill>
                <a:schemeClr val="lt1"/>
              </a:solidFill>
              <a:latin typeface="Inter"/>
              <a:ea typeface="Inter"/>
              <a:cs typeface="Inter"/>
              <a:sym typeface="Inter"/>
            </a:endParaRPr>
          </a:p>
        </p:txBody>
      </p:sp>
      <p:sp>
        <p:nvSpPr>
          <p:cNvPr id="222" name="Google Shape;222;p33"/>
          <p:cNvSpPr txBox="1"/>
          <p:nvPr/>
        </p:nvSpPr>
        <p:spPr>
          <a:xfrm>
            <a:off x="1250538" y="2106350"/>
            <a:ext cx="2076300" cy="163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chemeClr val="lt1"/>
                </a:solidFill>
                <a:latin typeface="Inter Medium"/>
                <a:ea typeface="Inter Medium"/>
                <a:cs typeface="Inter Medium"/>
                <a:sym typeface="Inter Medium"/>
              </a:rPr>
              <a:t>Over 20 different kinds of reports to build, customize, analyze, and share, and I bet you’re only using the Reg Report.</a:t>
            </a:r>
            <a:endParaRPr>
              <a:solidFill>
                <a:schemeClr val="lt1"/>
              </a:solidFill>
              <a:latin typeface="Inter Medium"/>
              <a:ea typeface="Inter Medium"/>
              <a:cs typeface="Inter Medium"/>
              <a:sym typeface="Inter Medium"/>
            </a:endParaRPr>
          </a:p>
        </p:txBody>
      </p:sp>
      <p:sp>
        <p:nvSpPr>
          <p:cNvPr id="223" name="Google Shape;223;p33"/>
          <p:cNvSpPr txBox="1"/>
          <p:nvPr/>
        </p:nvSpPr>
        <p:spPr>
          <a:xfrm>
            <a:off x="3869229" y="1397961"/>
            <a:ext cx="156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chemeClr val="lt1"/>
                </a:solidFill>
                <a:latin typeface="Inter"/>
                <a:ea typeface="Inter"/>
                <a:cs typeface="Inter"/>
                <a:sym typeface="Inter"/>
              </a:rPr>
              <a:t>Native integrations</a:t>
            </a:r>
            <a:endParaRPr sz="1800">
              <a:solidFill>
                <a:schemeClr val="lt1"/>
              </a:solidFill>
              <a:latin typeface="Inter Medium"/>
              <a:ea typeface="Inter Medium"/>
              <a:cs typeface="Inter Medium"/>
              <a:sym typeface="Inter Medium"/>
            </a:endParaRPr>
          </a:p>
        </p:txBody>
      </p:sp>
      <p:sp>
        <p:nvSpPr>
          <p:cNvPr id="224" name="Google Shape;224;p33"/>
          <p:cNvSpPr txBox="1"/>
          <p:nvPr/>
        </p:nvSpPr>
        <p:spPr>
          <a:xfrm>
            <a:off x="3880514" y="2106350"/>
            <a:ext cx="1902900" cy="163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chemeClr val="lt1"/>
                </a:solidFill>
                <a:latin typeface="Inter Medium"/>
                <a:ea typeface="Inter Medium"/>
                <a:cs typeface="Inter Medium"/>
                <a:sym typeface="Inter Medium"/>
              </a:rPr>
              <a:t>Salesforce, Marketo, HubSpot, Eloqua – deliver data in ways your sales and marketing teams can digest.</a:t>
            </a:r>
            <a:endParaRPr sz="1100">
              <a:solidFill>
                <a:schemeClr val="lt1"/>
              </a:solidFill>
              <a:latin typeface="Inter"/>
              <a:ea typeface="Inter"/>
              <a:cs typeface="Inter"/>
              <a:sym typeface="Inter"/>
            </a:endParaRPr>
          </a:p>
        </p:txBody>
      </p:sp>
      <p:sp>
        <p:nvSpPr>
          <p:cNvPr id="225" name="Google Shape;225;p33"/>
          <p:cNvSpPr txBox="1"/>
          <p:nvPr/>
        </p:nvSpPr>
        <p:spPr>
          <a:xfrm>
            <a:off x="6721008" y="1397961"/>
            <a:ext cx="156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chemeClr val="lt1"/>
                </a:solidFill>
                <a:latin typeface="Inter"/>
                <a:ea typeface="Inter"/>
                <a:cs typeface="Inter"/>
                <a:sym typeface="Inter"/>
              </a:rPr>
              <a:t>Custom integrations</a:t>
            </a:r>
            <a:endParaRPr sz="1800">
              <a:solidFill>
                <a:schemeClr val="lt1"/>
              </a:solidFill>
              <a:latin typeface="Inter Medium"/>
              <a:ea typeface="Inter Medium"/>
              <a:cs typeface="Inter Medium"/>
              <a:sym typeface="Inter Medium"/>
            </a:endParaRPr>
          </a:p>
        </p:txBody>
      </p:sp>
      <p:sp>
        <p:nvSpPr>
          <p:cNvPr id="226" name="Google Shape;226;p33"/>
          <p:cNvSpPr txBox="1"/>
          <p:nvPr/>
        </p:nvSpPr>
        <p:spPr>
          <a:xfrm>
            <a:off x="6732293" y="2106350"/>
            <a:ext cx="1902900" cy="163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a:solidFill>
                  <a:schemeClr val="lt1"/>
                </a:solidFill>
                <a:latin typeface="Inter Medium"/>
                <a:ea typeface="Inter Medium"/>
                <a:cs typeface="Inter Medium"/>
                <a:sym typeface="Inter Medium"/>
              </a:rPr>
              <a:t>Zapier support, webhooks, and a robust API means the sky’s the limit; take your data anywhere.</a:t>
            </a:r>
            <a:endParaRPr sz="1100">
              <a:solidFill>
                <a:schemeClr val="lt1"/>
              </a:solidFill>
              <a:latin typeface="Inter"/>
              <a:ea typeface="Inter"/>
              <a:cs typeface="Inter"/>
              <a:sym typeface="Inter"/>
            </a:endParaRPr>
          </a:p>
        </p:txBody>
      </p:sp>
      <p:pic>
        <p:nvPicPr>
          <p:cNvPr id="227" name="Google Shape;227;p33" title="Group 37234.png"/>
          <p:cNvPicPr preferRelativeResize="0"/>
          <p:nvPr/>
        </p:nvPicPr>
        <p:blipFill>
          <a:blip r:embed="rId4">
            <a:alphaModFix/>
          </a:blip>
          <a:stretch>
            <a:fillRect/>
          </a:stretch>
        </p:blipFill>
        <p:spPr>
          <a:xfrm>
            <a:off x="623500" y="1481714"/>
            <a:ext cx="519875" cy="350170"/>
          </a:xfrm>
          <a:prstGeom prst="rect">
            <a:avLst/>
          </a:prstGeom>
          <a:noFill/>
          <a:ln>
            <a:noFill/>
          </a:ln>
        </p:spPr>
      </p:pic>
      <p:pic>
        <p:nvPicPr>
          <p:cNvPr id="228" name="Google Shape;228;p33" title="Group 37236.png"/>
          <p:cNvPicPr preferRelativeResize="0"/>
          <p:nvPr/>
        </p:nvPicPr>
        <p:blipFill>
          <a:blip r:embed="rId5">
            <a:alphaModFix/>
          </a:blip>
          <a:stretch>
            <a:fillRect/>
          </a:stretch>
        </p:blipFill>
        <p:spPr>
          <a:xfrm>
            <a:off x="3332338" y="1481712"/>
            <a:ext cx="350153" cy="350175"/>
          </a:xfrm>
          <a:prstGeom prst="rect">
            <a:avLst/>
          </a:prstGeom>
          <a:noFill/>
          <a:ln>
            <a:noFill/>
          </a:ln>
        </p:spPr>
      </p:pic>
      <p:pic>
        <p:nvPicPr>
          <p:cNvPr id="229" name="Google Shape;229;p33" title="Group 37237.png"/>
          <p:cNvPicPr preferRelativeResize="0"/>
          <p:nvPr/>
        </p:nvPicPr>
        <p:blipFill>
          <a:blip r:embed="rId6">
            <a:alphaModFix/>
          </a:blip>
          <a:stretch>
            <a:fillRect/>
          </a:stretch>
        </p:blipFill>
        <p:spPr>
          <a:xfrm>
            <a:off x="6087474" y="1483910"/>
            <a:ext cx="519876" cy="34578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
        <p:cNvGrpSpPr/>
        <p:nvPr/>
      </p:nvGrpSpPr>
      <p:grpSpPr>
        <a:xfrm>
          <a:off x="0" y="0"/>
          <a:ext cx="0" cy="0"/>
          <a:chOff x="0" y="0"/>
          <a:chExt cx="0" cy="0"/>
        </a:xfrm>
      </p:grpSpPr>
      <p:sp>
        <p:nvSpPr>
          <p:cNvPr id="234" name="Google Shape;234;p34"/>
          <p:cNvSpPr txBox="1"/>
          <p:nvPr/>
        </p:nvSpPr>
        <p:spPr>
          <a:xfrm>
            <a:off x="1712100" y="1911113"/>
            <a:ext cx="5719800" cy="708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3600" b="1">
                <a:solidFill>
                  <a:srgbClr val="FFFFFF"/>
                </a:solidFill>
                <a:latin typeface="Inter Tight"/>
                <a:ea typeface="Inter Tight"/>
                <a:cs typeface="Inter Tight"/>
                <a:sym typeface="Inter Tight"/>
              </a:rPr>
              <a:t>What creative ways are you making your data work for you?</a:t>
            </a:r>
            <a:endParaRPr sz="3600" b="1">
              <a:solidFill>
                <a:srgbClr val="FFFFFF"/>
              </a:solidFill>
              <a:latin typeface="Inter Tight"/>
              <a:ea typeface="Inter Tight"/>
              <a:cs typeface="Inter Tight"/>
              <a:sym typeface="Inter Tight"/>
            </a:endParaRPr>
          </a:p>
        </p:txBody>
      </p:sp>
      <p:sp>
        <p:nvSpPr>
          <p:cNvPr id="235" name="Google Shape;235;p34"/>
          <p:cNvSpPr txBox="1"/>
          <p:nvPr/>
        </p:nvSpPr>
        <p:spPr>
          <a:xfrm>
            <a:off x="2046925" y="2681225"/>
            <a:ext cx="5050200" cy="4002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0"/>
              </a:spcAft>
              <a:buNone/>
            </a:pPr>
            <a:r>
              <a:rPr lang="en">
                <a:solidFill>
                  <a:srgbClr val="FFFFFF"/>
                </a:solidFill>
                <a:latin typeface="Inter Medium"/>
                <a:ea typeface="Inter Medium"/>
                <a:cs typeface="Inter Medium"/>
                <a:sym typeface="Inter Medium"/>
              </a:rPr>
              <a:t>Let’s inspire one another!</a:t>
            </a:r>
            <a:endParaRPr>
              <a:solidFill>
                <a:srgbClr val="FFFFFF"/>
              </a:solidFill>
              <a:latin typeface="Inter Medium"/>
              <a:ea typeface="Inter Medium"/>
              <a:cs typeface="Inter Medium"/>
              <a:sym typeface="Inter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1"/>
        <p:cNvGrpSpPr/>
        <p:nvPr/>
      </p:nvGrpSpPr>
      <p:grpSpPr>
        <a:xfrm>
          <a:off x="0" y="0"/>
          <a:ext cx="0" cy="0"/>
          <a:chOff x="0" y="0"/>
          <a:chExt cx="0" cy="0"/>
        </a:xfrm>
      </p:grpSpPr>
      <p:sp>
        <p:nvSpPr>
          <p:cNvPr id="82" name="Google Shape;82;p16"/>
          <p:cNvSpPr txBox="1"/>
          <p:nvPr/>
        </p:nvSpPr>
        <p:spPr>
          <a:xfrm>
            <a:off x="300200" y="690650"/>
            <a:ext cx="7287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b="1">
                <a:solidFill>
                  <a:srgbClr val="262966"/>
                </a:solidFill>
                <a:latin typeface="Inter Tight"/>
                <a:ea typeface="Inter Tight"/>
                <a:cs typeface="Inter Tight"/>
                <a:sym typeface="Inter Tight"/>
              </a:rPr>
              <a:t>The attendee journey, in phases</a:t>
            </a:r>
            <a:endParaRPr sz="3600" b="1">
              <a:solidFill>
                <a:srgbClr val="262966"/>
              </a:solidFill>
              <a:latin typeface="Inter Tight"/>
              <a:ea typeface="Inter Tight"/>
              <a:cs typeface="Inter Tight"/>
              <a:sym typeface="Inter Tight"/>
            </a:endParaRPr>
          </a:p>
        </p:txBody>
      </p:sp>
      <p:sp>
        <p:nvSpPr>
          <p:cNvPr id="83" name="Google Shape;83;p16"/>
          <p:cNvSpPr txBox="1"/>
          <p:nvPr/>
        </p:nvSpPr>
        <p:spPr>
          <a:xfrm>
            <a:off x="300200" y="2538443"/>
            <a:ext cx="2023800" cy="2239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chemeClr val="accent2"/>
                </a:solidFill>
                <a:latin typeface="Inter Tight"/>
                <a:ea typeface="Inter Tight"/>
                <a:cs typeface="Inter Tight"/>
                <a:sym typeface="Inter Tight"/>
              </a:rPr>
              <a:t>1. Interest + Reg</a:t>
            </a:r>
            <a:endParaRPr sz="1100">
              <a:solidFill>
                <a:schemeClr val="accent2"/>
              </a:solidFill>
              <a:latin typeface="Inter ExtraBold"/>
              <a:ea typeface="Inter ExtraBold"/>
              <a:cs typeface="Inter ExtraBold"/>
              <a:sym typeface="Inter ExtraBold"/>
            </a:endParaRPr>
          </a:p>
          <a:p>
            <a:pPr marL="0" lvl="0" indent="0" algn="l" rtl="0">
              <a:lnSpc>
                <a:spcPct val="115000"/>
              </a:lnSpc>
              <a:spcBef>
                <a:spcPts val="1000"/>
              </a:spcBef>
              <a:spcAft>
                <a:spcPts val="0"/>
              </a:spcAft>
              <a:buNone/>
            </a:pPr>
            <a:r>
              <a:rPr lang="en">
                <a:solidFill>
                  <a:schemeClr val="dk1"/>
                </a:solidFill>
                <a:latin typeface="Inter Medium"/>
                <a:ea typeface="Inter Medium"/>
                <a:cs typeface="Inter Medium"/>
                <a:sym typeface="Inter Medium"/>
              </a:rPr>
              <a:t>They’re tabbing around your event site and making their way through your registration form.</a:t>
            </a:r>
            <a:endParaRPr sz="1000">
              <a:solidFill>
                <a:schemeClr val="dk1"/>
              </a:solidFill>
              <a:latin typeface="Inter Light"/>
              <a:ea typeface="Inter Light"/>
              <a:cs typeface="Inter Light"/>
              <a:sym typeface="Inter Light"/>
            </a:endParaRPr>
          </a:p>
          <a:p>
            <a:pPr marL="0" lvl="0" indent="0" algn="l" rtl="0">
              <a:lnSpc>
                <a:spcPct val="115000"/>
              </a:lnSpc>
              <a:spcBef>
                <a:spcPts val="0"/>
              </a:spcBef>
              <a:spcAft>
                <a:spcPts val="0"/>
              </a:spcAft>
              <a:buNone/>
            </a:pPr>
            <a:endParaRPr sz="1100">
              <a:solidFill>
                <a:srgbClr val="050849"/>
              </a:solidFill>
              <a:latin typeface="Inter Light"/>
              <a:ea typeface="Inter Light"/>
              <a:cs typeface="Inter Light"/>
              <a:sym typeface="Inter Light"/>
            </a:endParaRPr>
          </a:p>
          <a:p>
            <a:pPr marL="0" lvl="0" indent="0" algn="l" rtl="0">
              <a:lnSpc>
                <a:spcPct val="115000"/>
              </a:lnSpc>
              <a:spcBef>
                <a:spcPts val="0"/>
              </a:spcBef>
              <a:spcAft>
                <a:spcPts val="0"/>
              </a:spcAft>
              <a:buNone/>
            </a:pPr>
            <a:endParaRPr sz="1600" b="1">
              <a:solidFill>
                <a:srgbClr val="C45ECD"/>
              </a:solidFill>
              <a:latin typeface="Inter Tight"/>
              <a:ea typeface="Inter Tight"/>
              <a:cs typeface="Inter Tight"/>
              <a:sym typeface="Inter Tight"/>
            </a:endParaRPr>
          </a:p>
        </p:txBody>
      </p:sp>
      <p:sp>
        <p:nvSpPr>
          <p:cNvPr id="84" name="Google Shape;84;p16"/>
          <p:cNvSpPr txBox="1"/>
          <p:nvPr/>
        </p:nvSpPr>
        <p:spPr>
          <a:xfrm>
            <a:off x="2491630" y="2536440"/>
            <a:ext cx="2023800" cy="1766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chemeClr val="accent2"/>
                </a:solidFill>
                <a:latin typeface="Inter Tight"/>
                <a:ea typeface="Inter Tight"/>
                <a:cs typeface="Inter Tight"/>
                <a:sym typeface="Inter Tight"/>
              </a:rPr>
              <a:t>2. Lead up</a:t>
            </a:r>
            <a:endParaRPr>
              <a:solidFill>
                <a:schemeClr val="accent2"/>
              </a:solidFill>
              <a:latin typeface="Inter ExtraBold"/>
              <a:ea typeface="Inter ExtraBold"/>
              <a:cs typeface="Inter ExtraBold"/>
              <a:sym typeface="Inter ExtraBold"/>
            </a:endParaRPr>
          </a:p>
          <a:p>
            <a:pPr marL="0" lvl="0" indent="0" algn="l" rtl="0">
              <a:lnSpc>
                <a:spcPct val="115000"/>
              </a:lnSpc>
              <a:spcBef>
                <a:spcPts val="1000"/>
              </a:spcBef>
              <a:spcAft>
                <a:spcPts val="0"/>
              </a:spcAft>
              <a:buNone/>
            </a:pPr>
            <a:r>
              <a:rPr lang="en">
                <a:solidFill>
                  <a:schemeClr val="dk1"/>
                </a:solidFill>
                <a:latin typeface="Inter Medium"/>
                <a:ea typeface="Inter Medium"/>
                <a:cs typeface="Inter Medium"/>
                <a:sym typeface="Inter Medium"/>
              </a:rPr>
              <a:t>You’re sending follow-up emails, collecting more reg details &amp; keeping them engaged.</a:t>
            </a:r>
            <a:endParaRPr sz="1600" b="1">
              <a:solidFill>
                <a:srgbClr val="C45ECD"/>
              </a:solidFill>
              <a:latin typeface="Inter Tight"/>
              <a:ea typeface="Inter Tight"/>
              <a:cs typeface="Inter Tight"/>
              <a:sym typeface="Inter Tight"/>
            </a:endParaRPr>
          </a:p>
        </p:txBody>
      </p:sp>
      <p:sp>
        <p:nvSpPr>
          <p:cNvPr id="85" name="Google Shape;85;p16"/>
          <p:cNvSpPr txBox="1"/>
          <p:nvPr/>
        </p:nvSpPr>
        <p:spPr>
          <a:xfrm>
            <a:off x="4656236" y="2538443"/>
            <a:ext cx="2023800" cy="1518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rgbClr val="C45ECD"/>
                </a:solidFill>
                <a:latin typeface="Inter Tight"/>
                <a:ea typeface="Inter Tight"/>
                <a:cs typeface="Inter Tight"/>
                <a:sym typeface="Inter Tight"/>
              </a:rPr>
              <a:t>3. Attendance</a:t>
            </a:r>
            <a:endParaRPr>
              <a:solidFill>
                <a:srgbClr val="C45ECD"/>
              </a:solidFill>
              <a:latin typeface="Inter ExtraBold"/>
              <a:ea typeface="Inter ExtraBold"/>
              <a:cs typeface="Inter ExtraBold"/>
              <a:sym typeface="Inter ExtraBold"/>
            </a:endParaRPr>
          </a:p>
          <a:p>
            <a:pPr marL="0" lvl="0" indent="0" algn="l" rtl="0">
              <a:lnSpc>
                <a:spcPct val="115000"/>
              </a:lnSpc>
              <a:spcBef>
                <a:spcPts val="1000"/>
              </a:spcBef>
              <a:spcAft>
                <a:spcPts val="0"/>
              </a:spcAft>
              <a:buNone/>
            </a:pPr>
            <a:r>
              <a:rPr lang="en">
                <a:solidFill>
                  <a:schemeClr val="dk1"/>
                </a:solidFill>
                <a:latin typeface="Inter Medium"/>
                <a:ea typeface="Inter Medium"/>
                <a:cs typeface="Inter Medium"/>
                <a:sym typeface="Inter Medium"/>
              </a:rPr>
              <a:t>They’re hopping between sessions &amp; making connections at your event.</a:t>
            </a:r>
            <a:endParaRPr sz="1100">
              <a:solidFill>
                <a:srgbClr val="050849"/>
              </a:solidFill>
              <a:latin typeface="Inter Light"/>
              <a:ea typeface="Inter Light"/>
              <a:cs typeface="Inter Light"/>
              <a:sym typeface="Inter Light"/>
            </a:endParaRPr>
          </a:p>
        </p:txBody>
      </p:sp>
      <p:sp>
        <p:nvSpPr>
          <p:cNvPr id="86" name="Google Shape;86;p16"/>
          <p:cNvSpPr txBox="1"/>
          <p:nvPr/>
        </p:nvSpPr>
        <p:spPr>
          <a:xfrm>
            <a:off x="6860300" y="2538443"/>
            <a:ext cx="2023800" cy="1766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b="1">
                <a:solidFill>
                  <a:schemeClr val="accent2"/>
                </a:solidFill>
                <a:latin typeface="Inter Tight"/>
                <a:ea typeface="Inter Tight"/>
                <a:cs typeface="Inter Tight"/>
                <a:sym typeface="Inter Tight"/>
              </a:rPr>
              <a:t>4. Post-event</a:t>
            </a:r>
            <a:endParaRPr b="1">
              <a:solidFill>
                <a:schemeClr val="accent2"/>
              </a:solidFill>
              <a:latin typeface="Inter"/>
              <a:ea typeface="Inter"/>
              <a:cs typeface="Inter"/>
              <a:sym typeface="Inter"/>
            </a:endParaRPr>
          </a:p>
          <a:p>
            <a:pPr marL="0" lvl="0" indent="0" algn="l" rtl="0">
              <a:lnSpc>
                <a:spcPct val="115000"/>
              </a:lnSpc>
              <a:spcBef>
                <a:spcPts val="1000"/>
              </a:spcBef>
              <a:spcAft>
                <a:spcPts val="0"/>
              </a:spcAft>
              <a:buNone/>
            </a:pPr>
            <a:r>
              <a:rPr lang="en">
                <a:solidFill>
                  <a:schemeClr val="dk1"/>
                </a:solidFill>
                <a:latin typeface="Inter Medium"/>
                <a:ea typeface="Inter Medium"/>
                <a:cs typeface="Inter Medium"/>
                <a:sym typeface="Inter Medium"/>
              </a:rPr>
              <a:t>Before they put it all behind them, you’re surveying and gathering feedback while it’s hot.</a:t>
            </a:r>
            <a:endParaRPr sz="1600" b="1">
              <a:solidFill>
                <a:srgbClr val="C45ECD"/>
              </a:solidFill>
              <a:latin typeface="Inter Tight"/>
              <a:ea typeface="Inter Tight"/>
              <a:cs typeface="Inter Tight"/>
              <a:sym typeface="Inter Tight"/>
            </a:endParaRPr>
          </a:p>
        </p:txBody>
      </p:sp>
      <p:cxnSp>
        <p:nvCxnSpPr>
          <p:cNvPr id="87" name="Google Shape;87;p16"/>
          <p:cNvCxnSpPr/>
          <p:nvPr/>
        </p:nvCxnSpPr>
        <p:spPr>
          <a:xfrm>
            <a:off x="536624" y="2241068"/>
            <a:ext cx="2023500" cy="0"/>
          </a:xfrm>
          <a:prstGeom prst="straightConnector1">
            <a:avLst/>
          </a:prstGeom>
          <a:noFill/>
          <a:ln w="9525" cap="flat" cmpd="sng">
            <a:solidFill>
              <a:schemeClr val="dk1"/>
            </a:solidFill>
            <a:prstDash val="solid"/>
            <a:round/>
            <a:headEnd type="none" w="med" len="med"/>
            <a:tailEnd type="none" w="med" len="med"/>
          </a:ln>
        </p:spPr>
      </p:cxnSp>
      <p:cxnSp>
        <p:nvCxnSpPr>
          <p:cNvPr id="88" name="Google Shape;88;p16"/>
          <p:cNvCxnSpPr/>
          <p:nvPr/>
        </p:nvCxnSpPr>
        <p:spPr>
          <a:xfrm>
            <a:off x="2727974" y="2241068"/>
            <a:ext cx="2023500" cy="0"/>
          </a:xfrm>
          <a:prstGeom prst="straightConnector1">
            <a:avLst/>
          </a:prstGeom>
          <a:noFill/>
          <a:ln w="9525" cap="flat" cmpd="sng">
            <a:solidFill>
              <a:schemeClr val="dk1"/>
            </a:solidFill>
            <a:prstDash val="solid"/>
            <a:round/>
            <a:headEnd type="none" w="med" len="med"/>
            <a:tailEnd type="none" w="med" len="med"/>
          </a:ln>
        </p:spPr>
      </p:cxnSp>
      <p:cxnSp>
        <p:nvCxnSpPr>
          <p:cNvPr id="89" name="Google Shape;89;p16"/>
          <p:cNvCxnSpPr/>
          <p:nvPr/>
        </p:nvCxnSpPr>
        <p:spPr>
          <a:xfrm>
            <a:off x="4919474" y="2241068"/>
            <a:ext cx="2023500" cy="0"/>
          </a:xfrm>
          <a:prstGeom prst="straightConnector1">
            <a:avLst/>
          </a:prstGeom>
          <a:noFill/>
          <a:ln w="9525" cap="flat" cmpd="sng">
            <a:solidFill>
              <a:schemeClr val="dk1"/>
            </a:solidFill>
            <a:prstDash val="solid"/>
            <a:round/>
            <a:headEnd type="none" w="med" len="med"/>
            <a:tailEnd type="none" w="med" len="med"/>
          </a:ln>
        </p:spPr>
      </p:cxnSp>
      <p:pic>
        <p:nvPicPr>
          <p:cNvPr id="90" name="Google Shape;90;p16"/>
          <p:cNvPicPr preferRelativeResize="0"/>
          <p:nvPr/>
        </p:nvPicPr>
        <p:blipFill>
          <a:blip r:embed="rId4">
            <a:alphaModFix/>
          </a:blip>
          <a:stretch>
            <a:fillRect/>
          </a:stretch>
        </p:blipFill>
        <p:spPr>
          <a:xfrm>
            <a:off x="2519853" y="2093354"/>
            <a:ext cx="295425" cy="295425"/>
          </a:xfrm>
          <a:prstGeom prst="rect">
            <a:avLst/>
          </a:prstGeom>
          <a:noFill/>
          <a:ln>
            <a:noFill/>
          </a:ln>
        </p:spPr>
      </p:pic>
      <p:pic>
        <p:nvPicPr>
          <p:cNvPr id="91" name="Google Shape;91;p16"/>
          <p:cNvPicPr preferRelativeResize="0"/>
          <p:nvPr/>
        </p:nvPicPr>
        <p:blipFill>
          <a:blip r:embed="rId5">
            <a:alphaModFix/>
          </a:blip>
          <a:stretch>
            <a:fillRect/>
          </a:stretch>
        </p:blipFill>
        <p:spPr>
          <a:xfrm>
            <a:off x="4713223" y="2128257"/>
            <a:ext cx="238600" cy="238600"/>
          </a:xfrm>
          <a:prstGeom prst="rect">
            <a:avLst/>
          </a:prstGeom>
          <a:noFill/>
          <a:ln>
            <a:noFill/>
          </a:ln>
        </p:spPr>
      </p:pic>
      <p:pic>
        <p:nvPicPr>
          <p:cNvPr id="92" name="Google Shape;92;p16"/>
          <p:cNvPicPr preferRelativeResize="0"/>
          <p:nvPr/>
        </p:nvPicPr>
        <p:blipFill>
          <a:blip r:embed="rId6">
            <a:alphaModFix/>
          </a:blip>
          <a:stretch>
            <a:fillRect/>
          </a:stretch>
        </p:blipFill>
        <p:spPr>
          <a:xfrm>
            <a:off x="372275" y="2121755"/>
            <a:ext cx="238600" cy="238625"/>
          </a:xfrm>
          <a:prstGeom prst="rect">
            <a:avLst/>
          </a:prstGeom>
          <a:noFill/>
          <a:ln>
            <a:noFill/>
          </a:ln>
        </p:spPr>
      </p:pic>
      <p:pic>
        <p:nvPicPr>
          <p:cNvPr id="93" name="Google Shape;93;p16"/>
          <p:cNvPicPr preferRelativeResize="0"/>
          <p:nvPr/>
        </p:nvPicPr>
        <p:blipFill>
          <a:blip r:embed="rId6">
            <a:alphaModFix/>
          </a:blip>
          <a:stretch>
            <a:fillRect/>
          </a:stretch>
        </p:blipFill>
        <p:spPr>
          <a:xfrm>
            <a:off x="6917016" y="2121755"/>
            <a:ext cx="238600" cy="238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17"/>
          <p:cNvSpPr txBox="1"/>
          <p:nvPr/>
        </p:nvSpPr>
        <p:spPr>
          <a:xfrm>
            <a:off x="1712100" y="1389508"/>
            <a:ext cx="5719800" cy="118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3600" b="1">
              <a:solidFill>
                <a:srgbClr val="FFFFFF"/>
              </a:solidFill>
              <a:latin typeface="Inter Tight"/>
              <a:ea typeface="Inter Tight"/>
              <a:cs typeface="Inter Tight"/>
              <a:sym typeface="Inter Tight"/>
            </a:endParaRPr>
          </a:p>
          <a:p>
            <a:pPr marL="0" lvl="0" indent="0" algn="ctr" rtl="0">
              <a:spcBef>
                <a:spcPts val="0"/>
              </a:spcBef>
              <a:spcAft>
                <a:spcPts val="0"/>
              </a:spcAft>
              <a:buNone/>
            </a:pPr>
            <a:r>
              <a:rPr lang="en" sz="2400" b="1">
                <a:solidFill>
                  <a:schemeClr val="accent4"/>
                </a:solidFill>
                <a:latin typeface="Inter Tight"/>
                <a:ea typeface="Inter Tight"/>
                <a:cs typeface="Inter Tight"/>
                <a:sym typeface="Inter Tight"/>
              </a:rPr>
              <a:t>PHASE 1</a:t>
            </a:r>
            <a:endParaRPr sz="2400" b="1">
              <a:solidFill>
                <a:schemeClr val="accent4"/>
              </a:solidFill>
              <a:latin typeface="Inter Tight"/>
              <a:ea typeface="Inter Tight"/>
              <a:cs typeface="Inter Tight"/>
              <a:sym typeface="Inter Tight"/>
            </a:endParaRPr>
          </a:p>
          <a:p>
            <a:pPr marL="0" lvl="0" indent="0" algn="ctr" rtl="0">
              <a:spcBef>
                <a:spcPts val="0"/>
              </a:spcBef>
              <a:spcAft>
                <a:spcPts val="0"/>
              </a:spcAft>
              <a:buNone/>
            </a:pPr>
            <a:r>
              <a:rPr lang="en" sz="3600" b="1">
                <a:solidFill>
                  <a:srgbClr val="FFFFFF"/>
                </a:solidFill>
                <a:latin typeface="Inter Tight"/>
                <a:ea typeface="Inter Tight"/>
                <a:cs typeface="Inter Tight"/>
                <a:sym typeface="Inter Tight"/>
              </a:rPr>
              <a:t>Interest + Registration</a:t>
            </a:r>
            <a:endParaRPr sz="3600" b="1">
              <a:solidFill>
                <a:srgbClr val="FFFFFF"/>
              </a:solidFill>
              <a:latin typeface="Inter Tight"/>
              <a:ea typeface="Inter Tight"/>
              <a:cs typeface="Inter Tight"/>
              <a:sym typeface="Inter Tight"/>
            </a:endParaRPr>
          </a:p>
        </p:txBody>
      </p:sp>
      <p:sp>
        <p:nvSpPr>
          <p:cNvPr id="99" name="Google Shape;99;p17"/>
          <p:cNvSpPr txBox="1"/>
          <p:nvPr/>
        </p:nvSpPr>
        <p:spPr>
          <a:xfrm>
            <a:off x="1539000" y="2633575"/>
            <a:ext cx="6066000" cy="723300"/>
          </a:xfrm>
          <a:prstGeom prst="rect">
            <a:avLst/>
          </a:prstGeom>
          <a:noFill/>
          <a:ln>
            <a:noFill/>
          </a:ln>
        </p:spPr>
        <p:txBody>
          <a:bodyPr spcFirstLastPara="1" wrap="square" lIns="91425" tIns="91425" rIns="91425" bIns="91425" anchor="t" anchorCtr="0">
            <a:spAutoFit/>
          </a:bodyPr>
          <a:lstStyle/>
          <a:p>
            <a:pPr marL="0" lvl="0" indent="0" algn="ctr" rtl="0">
              <a:lnSpc>
                <a:spcPct val="150000"/>
              </a:lnSpc>
              <a:spcBef>
                <a:spcPts val="0"/>
              </a:spcBef>
              <a:spcAft>
                <a:spcPts val="0"/>
              </a:spcAft>
              <a:buNone/>
            </a:pPr>
            <a:r>
              <a:rPr lang="en">
                <a:solidFill>
                  <a:srgbClr val="FFFFFF"/>
                </a:solidFill>
                <a:latin typeface="Inter Medium"/>
                <a:ea typeface="Inter Medium"/>
                <a:cs typeface="Inter Medium"/>
                <a:sym typeface="Inter Medium"/>
              </a:rPr>
              <a:t>The interest and registration process is an absolute data mine that can both shape your marketing and overall event strategy.</a:t>
            </a:r>
            <a:endParaRPr>
              <a:solidFill>
                <a:srgbClr val="FFFFFF"/>
              </a:solidFill>
              <a:latin typeface="Inter Medium"/>
              <a:ea typeface="Inter Medium"/>
              <a:cs typeface="Inter Medium"/>
              <a:sym typeface="Inter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
        <p:nvSpPr>
          <p:cNvPr id="104" name="Google Shape;104;p18"/>
          <p:cNvSpPr txBox="1"/>
          <p:nvPr/>
        </p:nvSpPr>
        <p:spPr>
          <a:xfrm>
            <a:off x="410225" y="564750"/>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Invitation email stats</a:t>
            </a:r>
            <a:endParaRPr sz="1800">
              <a:solidFill>
                <a:srgbClr val="262966"/>
              </a:solidFill>
              <a:latin typeface="Inter Tight"/>
              <a:ea typeface="Inter Tight"/>
              <a:cs typeface="Inter Tight"/>
              <a:sym typeface="Inter Tight"/>
            </a:endParaRPr>
          </a:p>
        </p:txBody>
      </p:sp>
      <p:pic>
        <p:nvPicPr>
          <p:cNvPr id="105" name="Google Shape;105;p18"/>
          <p:cNvPicPr preferRelativeResize="0"/>
          <p:nvPr/>
        </p:nvPicPr>
        <p:blipFill>
          <a:blip r:embed="rId4">
            <a:alphaModFix/>
          </a:blip>
          <a:stretch>
            <a:fillRect/>
          </a:stretch>
        </p:blipFill>
        <p:spPr>
          <a:xfrm>
            <a:off x="4399075" y="1041900"/>
            <a:ext cx="4424849" cy="3059699"/>
          </a:xfrm>
          <a:prstGeom prst="rect">
            <a:avLst/>
          </a:prstGeom>
          <a:noFill/>
          <a:ln>
            <a:noFill/>
          </a:ln>
          <a:effectLst>
            <a:outerShdw blurRad="128588" dist="19050" algn="bl" rotWithShape="0">
              <a:schemeClr val="dk1">
                <a:alpha val="24000"/>
              </a:schemeClr>
            </a:outerShdw>
          </a:effectLst>
        </p:spPr>
      </p:pic>
      <p:sp>
        <p:nvSpPr>
          <p:cNvPr id="106" name="Google Shape;106;p18"/>
          <p:cNvSpPr txBox="1"/>
          <p:nvPr/>
        </p:nvSpPr>
        <p:spPr>
          <a:xfrm>
            <a:off x="410225" y="1549350"/>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Invitation email reporting</a:t>
            </a:r>
            <a:endParaRPr sz="1800">
              <a:solidFill>
                <a:srgbClr val="262966"/>
              </a:solidFill>
              <a:latin typeface="Inter Tight"/>
              <a:ea typeface="Inter Tight"/>
              <a:cs typeface="Inter Tight"/>
              <a:sym typeface="Inter Tight"/>
            </a:endParaRPr>
          </a:p>
        </p:txBody>
      </p:sp>
      <p:sp>
        <p:nvSpPr>
          <p:cNvPr id="107" name="Google Shape;107;p18"/>
          <p:cNvSpPr txBox="1"/>
          <p:nvPr/>
        </p:nvSpPr>
        <p:spPr>
          <a:xfrm>
            <a:off x="410225" y="2533950"/>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Understand what copy is working via click-rates and what’s most likely to drive an attendee to complete registration.</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1"/>
        <p:cNvGrpSpPr/>
        <p:nvPr/>
      </p:nvGrpSpPr>
      <p:grpSpPr>
        <a:xfrm>
          <a:off x="0" y="0"/>
          <a:ext cx="0" cy="0"/>
          <a:chOff x="0" y="0"/>
          <a:chExt cx="0" cy="0"/>
        </a:xfrm>
      </p:grpSpPr>
      <p:sp>
        <p:nvSpPr>
          <p:cNvPr id="112" name="Google Shape;112;p19"/>
          <p:cNvSpPr txBox="1"/>
          <p:nvPr/>
        </p:nvSpPr>
        <p:spPr>
          <a:xfrm>
            <a:off x="410225" y="484763"/>
            <a:ext cx="43005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Page views + nav journeys</a:t>
            </a:r>
            <a:endParaRPr sz="1800">
              <a:solidFill>
                <a:srgbClr val="262966"/>
              </a:solidFill>
              <a:latin typeface="Inter Tight"/>
              <a:ea typeface="Inter Tight"/>
              <a:cs typeface="Inter Tight"/>
              <a:sym typeface="Inter Tight"/>
            </a:endParaRPr>
          </a:p>
        </p:txBody>
      </p:sp>
      <p:sp>
        <p:nvSpPr>
          <p:cNvPr id="113" name="Google Shape;113;p19"/>
          <p:cNvSpPr txBox="1"/>
          <p:nvPr/>
        </p:nvSpPr>
        <p:spPr>
          <a:xfrm>
            <a:off x="410225" y="1393163"/>
            <a:ext cx="3479100" cy="129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Swoogo &amp; Google (and other) Analytics</a:t>
            </a:r>
            <a:endParaRPr sz="1800">
              <a:solidFill>
                <a:srgbClr val="262966"/>
              </a:solidFill>
              <a:latin typeface="Inter Tight"/>
              <a:ea typeface="Inter Tight"/>
              <a:cs typeface="Inter Tight"/>
              <a:sym typeface="Inter Tight"/>
            </a:endParaRPr>
          </a:p>
        </p:txBody>
      </p:sp>
      <p:sp>
        <p:nvSpPr>
          <p:cNvPr id="114" name="Google Shape;114;p19"/>
          <p:cNvSpPr txBox="1"/>
          <p:nvPr/>
        </p:nvSpPr>
        <p:spPr>
          <a:xfrm>
            <a:off x="410225" y="2613938"/>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Understand your registrant’s path to registration and relieve any friction points, as well as what parts of your site attendees are viewing the most.</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sp>
        <p:nvSpPr>
          <p:cNvPr id="115" name="Google Shape;115;p19"/>
          <p:cNvSpPr/>
          <p:nvPr/>
        </p:nvSpPr>
        <p:spPr>
          <a:xfrm>
            <a:off x="4861950" y="2649988"/>
            <a:ext cx="3479100" cy="2245800"/>
          </a:xfrm>
          <a:prstGeom prst="roundRect">
            <a:avLst>
              <a:gd name="adj" fmla="val 0"/>
            </a:avLst>
          </a:prstGeom>
          <a:solidFill>
            <a:schemeClr val="lt1"/>
          </a:solidFill>
          <a:ln>
            <a:noFill/>
          </a:ln>
          <a:effectLst>
            <a:outerShdw blurRad="85725" algn="bl" rotWithShape="0">
              <a:srgbClr val="262966">
                <a:alpha val="21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1100">
                <a:latin typeface="Inter"/>
                <a:ea typeface="Inter"/>
                <a:cs typeface="Inter"/>
                <a:sym typeface="Inter"/>
              </a:rPr>
              <a:t>Supporting image</a:t>
            </a:r>
            <a:endParaRPr sz="1100">
              <a:latin typeface="Inter"/>
              <a:ea typeface="Inter"/>
              <a:cs typeface="Inter"/>
              <a:sym typeface="Inter"/>
            </a:endParaRPr>
          </a:p>
        </p:txBody>
      </p:sp>
      <p:pic>
        <p:nvPicPr>
          <p:cNvPr id="116" name="Google Shape;116;p19"/>
          <p:cNvPicPr preferRelativeResize="0"/>
          <p:nvPr/>
        </p:nvPicPr>
        <p:blipFill>
          <a:blip r:embed="rId4">
            <a:alphaModFix/>
          </a:blip>
          <a:stretch>
            <a:fillRect/>
          </a:stretch>
        </p:blipFill>
        <p:spPr>
          <a:xfrm>
            <a:off x="4861950" y="2649988"/>
            <a:ext cx="3479101" cy="2245741"/>
          </a:xfrm>
          <a:prstGeom prst="rect">
            <a:avLst/>
          </a:prstGeom>
          <a:noFill/>
          <a:ln>
            <a:noFill/>
          </a:ln>
        </p:spPr>
      </p:pic>
      <p:sp>
        <p:nvSpPr>
          <p:cNvPr id="117" name="Google Shape;117;p19"/>
          <p:cNvSpPr/>
          <p:nvPr/>
        </p:nvSpPr>
        <p:spPr>
          <a:xfrm>
            <a:off x="4861950" y="249184"/>
            <a:ext cx="3479100" cy="2292000"/>
          </a:xfrm>
          <a:prstGeom prst="roundRect">
            <a:avLst>
              <a:gd name="adj" fmla="val 0"/>
            </a:avLst>
          </a:prstGeom>
          <a:solidFill>
            <a:schemeClr val="lt1"/>
          </a:solidFill>
          <a:ln>
            <a:noFill/>
          </a:ln>
          <a:effectLst>
            <a:outerShdw blurRad="63914" algn="bl" rotWithShape="0">
              <a:srgbClr val="262966">
                <a:alpha val="21000"/>
              </a:srgbClr>
            </a:outerShdw>
          </a:effectLst>
        </p:spPr>
        <p:txBody>
          <a:bodyPr spcFirstLastPara="1" wrap="square" lIns="68175" tIns="68175" rIns="68175" bIns="68175" anchor="ctr" anchorCtr="0">
            <a:noAutofit/>
          </a:bodyPr>
          <a:lstStyle/>
          <a:p>
            <a:pPr marL="0" lvl="0" indent="0" algn="ctr" rtl="0">
              <a:spcBef>
                <a:spcPts val="0"/>
              </a:spcBef>
              <a:spcAft>
                <a:spcPts val="0"/>
              </a:spcAft>
              <a:buNone/>
            </a:pPr>
            <a:r>
              <a:rPr lang="en" sz="820">
                <a:latin typeface="Inter"/>
                <a:ea typeface="Inter"/>
                <a:cs typeface="Inter"/>
                <a:sym typeface="Inter"/>
              </a:rPr>
              <a:t>Supporting image</a:t>
            </a:r>
            <a:endParaRPr sz="820">
              <a:latin typeface="Inter"/>
              <a:ea typeface="Inter"/>
              <a:cs typeface="Inter"/>
              <a:sym typeface="Inter"/>
            </a:endParaRPr>
          </a:p>
        </p:txBody>
      </p:sp>
      <p:pic>
        <p:nvPicPr>
          <p:cNvPr id="118" name="Google Shape;118;p19"/>
          <p:cNvPicPr preferRelativeResize="0"/>
          <p:nvPr/>
        </p:nvPicPr>
        <p:blipFill>
          <a:blip r:embed="rId5">
            <a:alphaModFix/>
          </a:blip>
          <a:stretch>
            <a:fillRect/>
          </a:stretch>
        </p:blipFill>
        <p:spPr>
          <a:xfrm>
            <a:off x="4861950" y="247703"/>
            <a:ext cx="3479016" cy="229206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20"/>
          <p:cNvSpPr txBox="1"/>
          <p:nvPr/>
        </p:nvSpPr>
        <p:spPr>
          <a:xfrm>
            <a:off x="410225" y="484775"/>
            <a:ext cx="3354600" cy="9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dk2"/>
                </a:solidFill>
                <a:latin typeface="Inter Tight"/>
                <a:ea typeface="Inter Tight"/>
                <a:cs typeface="Inter Tight"/>
                <a:sym typeface="Inter Tight"/>
              </a:rPr>
              <a:t>The Data:</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Event URL usage</a:t>
            </a:r>
            <a:endParaRPr sz="1800">
              <a:solidFill>
                <a:srgbClr val="262966"/>
              </a:solidFill>
              <a:latin typeface="Inter Tight"/>
              <a:ea typeface="Inter Tight"/>
              <a:cs typeface="Inter Tight"/>
              <a:sym typeface="Inter Tight"/>
            </a:endParaRPr>
          </a:p>
        </p:txBody>
      </p:sp>
      <p:sp>
        <p:nvSpPr>
          <p:cNvPr id="124" name="Google Shape;124;p20"/>
          <p:cNvSpPr txBox="1"/>
          <p:nvPr/>
        </p:nvSpPr>
        <p:spPr>
          <a:xfrm>
            <a:off x="410225" y="1393163"/>
            <a:ext cx="3479100" cy="129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2"/>
                </a:solidFill>
                <a:latin typeface="Inter Tight"/>
                <a:ea typeface="Inter Tight"/>
                <a:cs typeface="Inter Tight"/>
                <a:sym typeface="Inter Tight"/>
              </a:rPr>
              <a:t>The How:</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Link refs + UTMs + other tracking codes</a:t>
            </a:r>
            <a:endParaRPr sz="1800">
              <a:solidFill>
                <a:srgbClr val="262966"/>
              </a:solidFill>
              <a:latin typeface="Inter Tight"/>
              <a:ea typeface="Inter Tight"/>
              <a:cs typeface="Inter Tight"/>
              <a:sym typeface="Inter Tight"/>
            </a:endParaRPr>
          </a:p>
        </p:txBody>
      </p:sp>
      <p:sp>
        <p:nvSpPr>
          <p:cNvPr id="125" name="Google Shape;125;p20"/>
          <p:cNvSpPr txBox="1"/>
          <p:nvPr/>
        </p:nvSpPr>
        <p:spPr>
          <a:xfrm>
            <a:off x="410225" y="2613938"/>
            <a:ext cx="3354600" cy="20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chemeClr val="accent1"/>
                </a:solidFill>
                <a:latin typeface="Inter Tight"/>
                <a:ea typeface="Inter Tight"/>
                <a:cs typeface="Inter Tight"/>
                <a:sym typeface="Inter Tight"/>
              </a:rPr>
              <a:t>The Why:</a:t>
            </a:r>
            <a:br>
              <a:rPr lang="en" sz="3200" b="1">
                <a:solidFill>
                  <a:srgbClr val="262966"/>
                </a:solidFill>
                <a:latin typeface="Inter Tight"/>
                <a:ea typeface="Inter Tight"/>
                <a:cs typeface="Inter Tight"/>
                <a:sym typeface="Inter Tight"/>
              </a:rPr>
            </a:br>
            <a:r>
              <a:rPr lang="en" sz="1800">
                <a:solidFill>
                  <a:srgbClr val="262966"/>
                </a:solidFill>
                <a:latin typeface="Inter Tight"/>
                <a:ea typeface="Inter Tight"/>
                <a:cs typeface="Inter Tight"/>
                <a:sym typeface="Inter Tight"/>
              </a:rPr>
              <a:t>Tracking codes can tell you things like what marketing efforts are working and which of your reps are driving the most registrations.</a:t>
            </a:r>
            <a:endParaRPr sz="1800">
              <a:solidFill>
                <a:srgbClr val="262966"/>
              </a:solidFill>
              <a:latin typeface="Inter Tight"/>
              <a:ea typeface="Inter Tight"/>
              <a:cs typeface="Inter Tight"/>
              <a:sym typeface="Inter Tight"/>
            </a:endParaRPr>
          </a:p>
          <a:p>
            <a:pPr marL="0" lvl="0" indent="0" algn="l" rtl="0">
              <a:spcBef>
                <a:spcPts val="0"/>
              </a:spcBef>
              <a:spcAft>
                <a:spcPts val="0"/>
              </a:spcAft>
              <a:buNone/>
            </a:pPr>
            <a:endParaRPr sz="2000">
              <a:solidFill>
                <a:srgbClr val="262966"/>
              </a:solidFill>
              <a:latin typeface="Inter Tight"/>
              <a:ea typeface="Inter Tight"/>
              <a:cs typeface="Inter Tight"/>
              <a:sym typeface="Inter Tight"/>
            </a:endParaRPr>
          </a:p>
        </p:txBody>
      </p:sp>
      <p:sp>
        <p:nvSpPr>
          <p:cNvPr id="126" name="Google Shape;126;p20"/>
          <p:cNvSpPr/>
          <p:nvPr/>
        </p:nvSpPr>
        <p:spPr>
          <a:xfrm>
            <a:off x="4800000" y="2518813"/>
            <a:ext cx="3655200" cy="2383500"/>
          </a:xfrm>
          <a:prstGeom prst="roundRect">
            <a:avLst>
              <a:gd name="adj" fmla="val 0"/>
            </a:avLst>
          </a:prstGeom>
          <a:solidFill>
            <a:schemeClr val="lt1"/>
          </a:solidFill>
          <a:ln>
            <a:noFill/>
          </a:ln>
          <a:effectLst>
            <a:outerShdw blurRad="92896" algn="bl" rotWithShape="0">
              <a:srgbClr val="262966">
                <a:alpha val="21000"/>
              </a:srgbClr>
            </a:outerShdw>
          </a:effectLst>
        </p:spPr>
        <p:txBody>
          <a:bodyPr spcFirstLastPara="1" wrap="square" lIns="99075" tIns="99075" rIns="99075" bIns="99075" anchor="ctr" anchorCtr="0">
            <a:noAutofit/>
          </a:bodyPr>
          <a:lstStyle/>
          <a:p>
            <a:pPr marL="0" lvl="0" indent="0" algn="ctr" rtl="0">
              <a:spcBef>
                <a:spcPts val="0"/>
              </a:spcBef>
              <a:spcAft>
                <a:spcPts val="0"/>
              </a:spcAft>
              <a:buNone/>
            </a:pPr>
            <a:r>
              <a:rPr lang="en" sz="1192">
                <a:solidFill>
                  <a:srgbClr val="FF0000"/>
                </a:solidFill>
                <a:latin typeface="Inter"/>
                <a:ea typeface="Inter"/>
                <a:cs typeface="Inter"/>
                <a:sym typeface="Inter"/>
              </a:rPr>
              <a:t>IMAGE OF DASHLET</a:t>
            </a:r>
            <a:endParaRPr sz="1192">
              <a:solidFill>
                <a:srgbClr val="FF0000"/>
              </a:solidFill>
              <a:latin typeface="Inter"/>
              <a:ea typeface="Inter"/>
              <a:cs typeface="Inter"/>
              <a:sym typeface="Inter"/>
            </a:endParaRPr>
          </a:p>
        </p:txBody>
      </p:sp>
      <p:sp>
        <p:nvSpPr>
          <p:cNvPr id="127" name="Google Shape;127;p20"/>
          <p:cNvSpPr/>
          <p:nvPr/>
        </p:nvSpPr>
        <p:spPr>
          <a:xfrm>
            <a:off x="4799750" y="241187"/>
            <a:ext cx="3655500" cy="2186100"/>
          </a:xfrm>
          <a:prstGeom prst="roundRect">
            <a:avLst>
              <a:gd name="adj" fmla="val 0"/>
            </a:avLst>
          </a:prstGeom>
          <a:solidFill>
            <a:schemeClr val="lt1"/>
          </a:solidFill>
          <a:ln>
            <a:noFill/>
          </a:ln>
          <a:effectLst>
            <a:outerShdw blurRad="90073" algn="bl" rotWithShape="0">
              <a:srgbClr val="262966">
                <a:alpha val="21000"/>
              </a:srgbClr>
            </a:outerShdw>
          </a:effectLst>
        </p:spPr>
        <p:txBody>
          <a:bodyPr spcFirstLastPara="1" wrap="square" lIns="96050" tIns="96050" rIns="96050" bIns="96050" anchor="ctr" anchorCtr="0">
            <a:noAutofit/>
          </a:bodyPr>
          <a:lstStyle/>
          <a:p>
            <a:pPr marL="0" lvl="0" indent="0" algn="ctr" rtl="0">
              <a:spcBef>
                <a:spcPts val="0"/>
              </a:spcBef>
              <a:spcAft>
                <a:spcPts val="0"/>
              </a:spcAft>
              <a:buNone/>
            </a:pPr>
            <a:r>
              <a:rPr lang="en" sz="1155">
                <a:latin typeface="Inter"/>
                <a:ea typeface="Inter"/>
                <a:cs typeface="Inter"/>
                <a:sym typeface="Inter"/>
              </a:rPr>
              <a:t>Supporting image</a:t>
            </a:r>
            <a:endParaRPr sz="1155">
              <a:latin typeface="Inter"/>
              <a:ea typeface="Inter"/>
              <a:cs typeface="Inter"/>
              <a:sym typeface="Inter"/>
            </a:endParaRPr>
          </a:p>
        </p:txBody>
      </p:sp>
      <p:pic>
        <p:nvPicPr>
          <p:cNvPr id="128" name="Google Shape;128;p20"/>
          <p:cNvPicPr preferRelativeResize="0"/>
          <p:nvPr/>
        </p:nvPicPr>
        <p:blipFill>
          <a:blip r:embed="rId4">
            <a:alphaModFix/>
          </a:blip>
          <a:stretch>
            <a:fillRect/>
          </a:stretch>
        </p:blipFill>
        <p:spPr>
          <a:xfrm>
            <a:off x="4799907" y="241187"/>
            <a:ext cx="3655234" cy="2186154"/>
          </a:xfrm>
          <a:prstGeom prst="rect">
            <a:avLst/>
          </a:prstGeom>
          <a:noFill/>
          <a:ln>
            <a:noFill/>
          </a:ln>
        </p:spPr>
      </p:pic>
      <p:pic>
        <p:nvPicPr>
          <p:cNvPr id="129" name="Google Shape;129;p20"/>
          <p:cNvPicPr preferRelativeResize="0"/>
          <p:nvPr/>
        </p:nvPicPr>
        <p:blipFill rotWithShape="1">
          <a:blip r:embed="rId5">
            <a:alphaModFix/>
          </a:blip>
          <a:srcRect t="3568" b="5629"/>
          <a:stretch/>
        </p:blipFill>
        <p:spPr>
          <a:xfrm>
            <a:off x="4800000" y="2518888"/>
            <a:ext cx="3655201" cy="23833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33"/>
        <p:cNvGrpSpPr/>
        <p:nvPr/>
      </p:nvGrpSpPr>
      <p:grpSpPr>
        <a:xfrm>
          <a:off x="0" y="0"/>
          <a:ext cx="0" cy="0"/>
          <a:chOff x="0" y="0"/>
          <a:chExt cx="0" cy="0"/>
        </a:xfrm>
      </p:grpSpPr>
      <p:sp>
        <p:nvSpPr>
          <p:cNvPr id="135" name="Google Shape;135;p21"/>
          <p:cNvSpPr txBox="1"/>
          <p:nvPr/>
        </p:nvSpPr>
        <p:spPr>
          <a:xfrm>
            <a:off x="1877650" y="167099"/>
            <a:ext cx="5388600" cy="670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800" b="1">
                <a:solidFill>
                  <a:srgbClr val="262966"/>
                </a:solidFill>
                <a:latin typeface="Inter Tight"/>
                <a:ea typeface="Inter Tight"/>
                <a:cs typeface="Inter Tight"/>
                <a:sym typeface="Inter Tight"/>
              </a:rPr>
              <a:t>The How: </a:t>
            </a:r>
            <a:r>
              <a:rPr lang="en" sz="2800">
                <a:solidFill>
                  <a:srgbClr val="262966"/>
                </a:solidFill>
                <a:latin typeface="Inter Tight"/>
                <a:ea typeface="Inter Tight"/>
                <a:cs typeface="Inter Tight"/>
                <a:sym typeface="Inter Tight"/>
              </a:rPr>
              <a:t>Link references</a:t>
            </a:r>
            <a:endParaRPr sz="2800">
              <a:solidFill>
                <a:srgbClr val="262966"/>
              </a:solidFill>
              <a:latin typeface="Inter Tight"/>
              <a:ea typeface="Inter Tight"/>
              <a:cs typeface="Inter Tight"/>
              <a:sym typeface="Inter Tight"/>
            </a:endParaRPr>
          </a:p>
        </p:txBody>
      </p:sp>
      <p:pic>
        <p:nvPicPr>
          <p:cNvPr id="4" name="slide 9 - Link references">
            <a:hlinkClick r:id="" action="ppaction://media"/>
            <a:extLst>
              <a:ext uri="{FF2B5EF4-FFF2-40B4-BE49-F238E27FC236}">
                <a16:creationId xmlns:a16="http://schemas.microsoft.com/office/drawing/2014/main" id="{720B9121-4AC1-A995-3902-A405740F1BC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93962" y="966070"/>
            <a:ext cx="7355962" cy="39768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40"/>
        <p:cNvGrpSpPr/>
        <p:nvPr/>
      </p:nvGrpSpPr>
      <p:grpSpPr>
        <a:xfrm>
          <a:off x="0" y="0"/>
          <a:ext cx="0" cy="0"/>
          <a:chOff x="0" y="0"/>
          <a:chExt cx="0" cy="0"/>
        </a:xfrm>
      </p:grpSpPr>
      <p:sp>
        <p:nvSpPr>
          <p:cNvPr id="141" name="Google Shape;141;p22"/>
          <p:cNvSpPr txBox="1"/>
          <p:nvPr/>
        </p:nvSpPr>
        <p:spPr>
          <a:xfrm>
            <a:off x="893950" y="167100"/>
            <a:ext cx="7356000" cy="6708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800" b="1">
                <a:solidFill>
                  <a:srgbClr val="262966"/>
                </a:solidFill>
                <a:latin typeface="Inter Tight"/>
                <a:ea typeface="Inter Tight"/>
                <a:cs typeface="Inter Tight"/>
                <a:sym typeface="Inter Tight"/>
              </a:rPr>
              <a:t>The How: </a:t>
            </a:r>
            <a:r>
              <a:rPr lang="en" sz="2800">
                <a:solidFill>
                  <a:srgbClr val="262966"/>
                </a:solidFill>
                <a:latin typeface="Inter Tight"/>
                <a:ea typeface="Inter Tight"/>
                <a:cs typeface="Inter Tight"/>
                <a:sym typeface="Inter Tight"/>
              </a:rPr>
              <a:t>UTMs + other tracking codes</a:t>
            </a:r>
            <a:endParaRPr sz="2800">
              <a:solidFill>
                <a:srgbClr val="262966"/>
              </a:solidFill>
              <a:latin typeface="Inter Tight"/>
              <a:ea typeface="Inter Tight"/>
              <a:cs typeface="Inter Tight"/>
              <a:sym typeface="Inter Tight"/>
            </a:endParaRPr>
          </a:p>
        </p:txBody>
      </p:sp>
      <p:pic>
        <p:nvPicPr>
          <p:cNvPr id="4" name="slide 10 - UTMs">
            <a:hlinkClick r:id="" action="ppaction://media"/>
            <a:extLst>
              <a:ext uri="{FF2B5EF4-FFF2-40B4-BE49-F238E27FC236}">
                <a16:creationId xmlns:a16="http://schemas.microsoft.com/office/drawing/2014/main" id="{250486DF-350C-65D7-82A2-6D7A5B9D03B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93950" y="966085"/>
            <a:ext cx="7417924" cy="40103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Simple Light">
  <a:themeElements>
    <a:clrScheme name="Simple Light">
      <a:dk1>
        <a:srgbClr val="262966"/>
      </a:dk1>
      <a:lt1>
        <a:srgbClr val="FFFFFF"/>
      </a:lt1>
      <a:dk2>
        <a:srgbClr val="726BEA"/>
      </a:dk2>
      <a:lt2>
        <a:srgbClr val="F5F5FA"/>
      </a:lt2>
      <a:accent1>
        <a:srgbClr val="EE8252"/>
      </a:accent1>
      <a:accent2>
        <a:srgbClr val="C45ECD"/>
      </a:accent2>
      <a:accent3>
        <a:srgbClr val="A5B4FC"/>
      </a:accent3>
      <a:accent4>
        <a:srgbClr val="A0F1E2"/>
      </a:accent4>
      <a:accent5>
        <a:srgbClr val="E9ECFF"/>
      </a:accent5>
      <a:accent6>
        <a:srgbClr val="EEFF41"/>
      </a:accent6>
      <a:hlink>
        <a:srgbClr val="F46A3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3799</Words>
  <Application>Microsoft Macintosh PowerPoint</Application>
  <PresentationFormat>On-screen Show (16:9)</PresentationFormat>
  <Paragraphs>129</Paragraphs>
  <Slides>21</Slides>
  <Notes>21</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Inter ExtraBold</vt:lpstr>
      <vt:lpstr>Inter Medium</vt:lpstr>
      <vt:lpstr>Inter Light</vt:lpstr>
      <vt:lpstr>Inter Tight Medium</vt:lpstr>
      <vt:lpstr>Inter Tight</vt:lpstr>
      <vt:lpstr>Inter</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Will Etling</cp:lastModifiedBy>
  <cp:revision>3</cp:revision>
  <dcterms:modified xsi:type="dcterms:W3CDTF">2025-12-10T23:09:46Z</dcterms:modified>
</cp:coreProperties>
</file>